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9" r:id="rId9"/>
    <p:sldId id="270" r:id="rId10"/>
    <p:sldId id="271" r:id="rId11"/>
    <p:sldId id="272" r:id="rId12"/>
    <p:sldId id="275" r:id="rId13"/>
    <p:sldId id="276" r:id="rId14"/>
    <p:sldId id="278" r:id="rId15"/>
    <p:sldId id="279" r:id="rId16"/>
    <p:sldId id="281" r:id="rId17"/>
    <p:sldId id="282" r:id="rId18"/>
    <p:sldId id="283" r:id="rId19"/>
    <p:sldId id="284" r:id="rId20"/>
    <p:sldId id="285" r:id="rId21"/>
    <p:sldId id="286" r:id="rId22"/>
    <p:sldId id="289" r:id="rId23"/>
    <p:sldId id="294" r:id="rId24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0502" y="2694245"/>
            <a:ext cx="12823094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736" y="-561362"/>
            <a:ext cx="19458626" cy="33927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53474" y="2806197"/>
            <a:ext cx="16990695" cy="7368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aniel@mrdbourke.com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6" y="4735912"/>
            <a:ext cx="10853420" cy="1483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50" b="1" spc="800" dirty="0">
                <a:latin typeface="Calibri"/>
                <a:cs typeface="Calibri"/>
              </a:rPr>
              <a:t>Deep</a:t>
            </a:r>
            <a:r>
              <a:rPr sz="9550" b="1" spc="-535" dirty="0">
                <a:latin typeface="Calibri"/>
                <a:cs typeface="Calibri"/>
              </a:rPr>
              <a:t> </a:t>
            </a:r>
            <a:r>
              <a:rPr sz="9550" b="1" spc="515" dirty="0">
                <a:latin typeface="Calibri"/>
                <a:cs typeface="Calibri"/>
              </a:rPr>
              <a:t>Learning</a:t>
            </a:r>
            <a:r>
              <a:rPr sz="9550" b="1" spc="-535" dirty="0">
                <a:latin typeface="Calibri"/>
                <a:cs typeface="Calibri"/>
              </a:rPr>
              <a:t> </a:t>
            </a:r>
            <a:r>
              <a:rPr sz="9550" b="1" spc="365" dirty="0">
                <a:latin typeface="Calibri"/>
                <a:cs typeface="Calibri"/>
              </a:rPr>
              <a:t>with</a:t>
            </a:r>
            <a:endParaRPr sz="9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089799" y="4432087"/>
            <a:ext cx="7366000" cy="2240280"/>
            <a:chOff x="12089799" y="4432087"/>
            <a:chExt cx="7366000" cy="2240280"/>
          </a:xfrm>
        </p:grpSpPr>
        <p:sp>
          <p:nvSpPr>
            <p:cNvPr id="4" name="object 4"/>
            <p:cNvSpPr/>
            <p:nvPr/>
          </p:nvSpPr>
          <p:spPr>
            <a:xfrm>
              <a:off x="12089799" y="4432087"/>
              <a:ext cx="7366000" cy="2240280"/>
            </a:xfrm>
            <a:custGeom>
              <a:avLst/>
              <a:gdLst/>
              <a:ahLst/>
              <a:cxnLst/>
              <a:rect l="l" t="t" r="r" b="b"/>
              <a:pathLst>
                <a:path w="7366000" h="2240279">
                  <a:moveTo>
                    <a:pt x="6999849" y="0"/>
                  </a:moveTo>
                  <a:lnTo>
                    <a:pt x="365653" y="0"/>
                  </a:lnTo>
                  <a:lnTo>
                    <a:pt x="292888" y="279"/>
                  </a:lnTo>
                  <a:lnTo>
                    <a:pt x="234208" y="2239"/>
                  </a:lnTo>
                  <a:lnTo>
                    <a:pt x="187601" y="7559"/>
                  </a:lnTo>
                  <a:lnTo>
                    <a:pt x="107315" y="39520"/>
                  </a:lnTo>
                  <a:lnTo>
                    <a:pt x="69728" y="69728"/>
                  </a:lnTo>
                  <a:lnTo>
                    <a:pt x="39519" y="107314"/>
                  </a:lnTo>
                  <a:lnTo>
                    <a:pt x="17915" y="151052"/>
                  </a:lnTo>
                  <a:lnTo>
                    <a:pt x="2239" y="234211"/>
                  </a:lnTo>
                  <a:lnTo>
                    <a:pt x="279" y="292892"/>
                  </a:lnTo>
                  <a:lnTo>
                    <a:pt x="0" y="365656"/>
                  </a:lnTo>
                  <a:lnTo>
                    <a:pt x="0" y="1874375"/>
                  </a:lnTo>
                  <a:lnTo>
                    <a:pt x="279" y="1947139"/>
                  </a:lnTo>
                  <a:lnTo>
                    <a:pt x="2239" y="2005819"/>
                  </a:lnTo>
                  <a:lnTo>
                    <a:pt x="7558" y="2052428"/>
                  </a:lnTo>
                  <a:lnTo>
                    <a:pt x="39519" y="2132716"/>
                  </a:lnTo>
                  <a:lnTo>
                    <a:pt x="69728" y="2170303"/>
                  </a:lnTo>
                  <a:lnTo>
                    <a:pt x="107315" y="2200511"/>
                  </a:lnTo>
                  <a:lnTo>
                    <a:pt x="151052" y="2222113"/>
                  </a:lnTo>
                  <a:lnTo>
                    <a:pt x="234208" y="2237792"/>
                  </a:lnTo>
                  <a:lnTo>
                    <a:pt x="292888" y="2239752"/>
                  </a:lnTo>
                  <a:lnTo>
                    <a:pt x="365653" y="2240032"/>
                  </a:lnTo>
                  <a:lnTo>
                    <a:pt x="6999849" y="2240032"/>
                  </a:lnTo>
                  <a:lnTo>
                    <a:pt x="7072614" y="2239752"/>
                  </a:lnTo>
                  <a:lnTo>
                    <a:pt x="7131294" y="2237792"/>
                  </a:lnTo>
                  <a:lnTo>
                    <a:pt x="7177902" y="2232472"/>
                  </a:lnTo>
                  <a:lnTo>
                    <a:pt x="7258192" y="2200511"/>
                  </a:lnTo>
                  <a:lnTo>
                    <a:pt x="7295779" y="2170303"/>
                  </a:lnTo>
                  <a:lnTo>
                    <a:pt x="7325985" y="2132716"/>
                  </a:lnTo>
                  <a:lnTo>
                    <a:pt x="7347587" y="2088978"/>
                  </a:lnTo>
                  <a:lnTo>
                    <a:pt x="7363264" y="2005819"/>
                  </a:lnTo>
                  <a:lnTo>
                    <a:pt x="7365223" y="1947139"/>
                  </a:lnTo>
                  <a:lnTo>
                    <a:pt x="7365503" y="1874375"/>
                  </a:lnTo>
                  <a:lnTo>
                    <a:pt x="7365503" y="365656"/>
                  </a:lnTo>
                  <a:lnTo>
                    <a:pt x="7365223" y="292892"/>
                  </a:lnTo>
                  <a:lnTo>
                    <a:pt x="7363264" y="234211"/>
                  </a:lnTo>
                  <a:lnTo>
                    <a:pt x="7357945" y="187602"/>
                  </a:lnTo>
                  <a:lnTo>
                    <a:pt x="7325985" y="107314"/>
                  </a:lnTo>
                  <a:lnTo>
                    <a:pt x="7295779" y="69728"/>
                  </a:lnTo>
                  <a:lnTo>
                    <a:pt x="7258192" y="39520"/>
                  </a:lnTo>
                  <a:lnTo>
                    <a:pt x="7214450" y="17918"/>
                  </a:lnTo>
                  <a:lnTo>
                    <a:pt x="7131294" y="2239"/>
                  </a:lnTo>
                  <a:lnTo>
                    <a:pt x="7072614" y="279"/>
                  </a:lnTo>
                  <a:lnTo>
                    <a:pt x="6999849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1597" y="4779465"/>
              <a:ext cx="7087656" cy="1749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63681" y="2949574"/>
            <a:ext cx="5355590" cy="5097145"/>
            <a:chOff x="7963681" y="2949574"/>
            <a:chExt cx="5355590" cy="5097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3681" y="2949575"/>
              <a:ext cx="4009203" cy="40092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73052" y="3497275"/>
              <a:ext cx="1047115" cy="2779395"/>
            </a:xfrm>
            <a:custGeom>
              <a:avLst/>
              <a:gdLst/>
              <a:ahLst/>
              <a:cxnLst/>
              <a:rect l="l" t="t" r="r" b="b"/>
              <a:pathLst>
                <a:path w="1047115" h="2779395">
                  <a:moveTo>
                    <a:pt x="0" y="0"/>
                  </a:moveTo>
                  <a:lnTo>
                    <a:pt x="1047088" y="0"/>
                  </a:lnTo>
                  <a:lnTo>
                    <a:pt x="1047088" y="2779152"/>
                  </a:lnTo>
                  <a:lnTo>
                    <a:pt x="0" y="277915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4738" y="3087438"/>
              <a:ext cx="1047115" cy="3733800"/>
            </a:xfrm>
            <a:custGeom>
              <a:avLst/>
              <a:gdLst/>
              <a:ahLst/>
              <a:cxnLst/>
              <a:rect l="l" t="t" r="r" b="b"/>
              <a:pathLst>
                <a:path w="1047115" h="3733800">
                  <a:moveTo>
                    <a:pt x="0" y="0"/>
                  </a:moveTo>
                  <a:lnTo>
                    <a:pt x="1047088" y="0"/>
                  </a:lnTo>
                  <a:lnTo>
                    <a:pt x="1047088" y="3733474"/>
                  </a:lnTo>
                  <a:lnTo>
                    <a:pt x="0" y="373347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68779" y="4357688"/>
              <a:ext cx="965200" cy="1193165"/>
            </a:xfrm>
            <a:custGeom>
              <a:avLst/>
              <a:gdLst/>
              <a:ahLst/>
              <a:cxnLst/>
              <a:rect l="l" t="t" r="r" b="b"/>
              <a:pathLst>
                <a:path w="965200" h="1193164">
                  <a:moveTo>
                    <a:pt x="0" y="0"/>
                  </a:moveTo>
                  <a:lnTo>
                    <a:pt x="964793" y="0"/>
                  </a:lnTo>
                  <a:lnTo>
                    <a:pt x="964793" y="1192976"/>
                  </a:lnTo>
                  <a:lnTo>
                    <a:pt x="0" y="119297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68283" y="7064391"/>
              <a:ext cx="0" cy="981710"/>
            </a:xfrm>
            <a:custGeom>
              <a:avLst/>
              <a:gdLst/>
              <a:ahLst/>
              <a:cxnLst/>
              <a:rect l="l" t="t" r="r" b="b"/>
              <a:pathLst>
                <a:path h="981709">
                  <a:moveTo>
                    <a:pt x="0" y="981699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18022" y="697434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68896" y="505955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5">
                  <a:moveTo>
                    <a:pt x="1250069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78850" y="50092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77118" y="2960044"/>
              <a:ext cx="3944620" cy="3988435"/>
            </a:xfrm>
            <a:custGeom>
              <a:avLst/>
              <a:gdLst/>
              <a:ahLst/>
              <a:cxnLst/>
              <a:rect l="l" t="t" r="r" b="b"/>
              <a:pathLst>
                <a:path w="3944620" h="3988434">
                  <a:moveTo>
                    <a:pt x="0" y="0"/>
                  </a:moveTo>
                  <a:lnTo>
                    <a:pt x="3944453" y="0"/>
                  </a:lnTo>
                  <a:lnTo>
                    <a:pt x="3944453" y="3988261"/>
                  </a:lnTo>
                  <a:lnTo>
                    <a:pt x="0" y="398826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537842" y="5009295"/>
            <a:ext cx="1340485" cy="100965"/>
            <a:chOff x="6537842" y="5009295"/>
            <a:chExt cx="1340485" cy="100965"/>
          </a:xfrm>
        </p:grpSpPr>
        <p:sp>
          <p:nvSpPr>
            <p:cNvPr id="13" name="object 13"/>
            <p:cNvSpPr/>
            <p:nvPr/>
          </p:nvSpPr>
          <p:spPr>
            <a:xfrm>
              <a:off x="6537842" y="5059556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5">
                  <a:moveTo>
                    <a:pt x="0" y="0"/>
                  </a:moveTo>
                  <a:lnTo>
                    <a:pt x="1239598" y="0"/>
                  </a:lnTo>
                  <a:lnTo>
                    <a:pt x="125006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77441" y="50092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58333" y="4389402"/>
            <a:ext cx="3430904" cy="1358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" algn="ctr">
              <a:lnSpc>
                <a:spcPts val="3695"/>
              </a:lnSpc>
              <a:spcBef>
                <a:spcPts val="95"/>
              </a:spcBef>
            </a:pPr>
            <a:r>
              <a:rPr sz="3300" b="1" spc="14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3300" b="1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  <a:p>
            <a:pPr algn="ctr">
              <a:lnSpc>
                <a:spcPts val="3695"/>
              </a:lnSpc>
            </a:pP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(data</a:t>
            </a:r>
            <a:r>
              <a:rPr sz="33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goes</a:t>
            </a:r>
            <a:r>
              <a:rPr sz="33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75" dirty="0">
                <a:solidFill>
                  <a:srgbClr val="FFFFFF"/>
                </a:solidFill>
                <a:latin typeface="Calibri"/>
                <a:cs typeface="Calibri"/>
              </a:rPr>
              <a:t>here)</a:t>
            </a:r>
            <a:endParaRPr sz="3300">
              <a:latin typeface="Calibri"/>
              <a:cs typeface="Calibri"/>
            </a:endParaRPr>
          </a:p>
          <a:p>
            <a:pPr marR="635" algn="ctr">
              <a:lnSpc>
                <a:spcPct val="100000"/>
              </a:lnSpc>
              <a:spcBef>
                <a:spcPts val="165"/>
              </a:spcBef>
            </a:pPr>
            <a:r>
              <a:rPr sz="2450" spc="390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FFFFFF"/>
                </a:solidFill>
                <a:latin typeface="Calibri"/>
                <a:cs typeface="Calibri"/>
              </a:rPr>
              <a:t>units/neurons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29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150" y="8117372"/>
            <a:ext cx="18863945" cy="13766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61009" algn="ctr">
              <a:lnSpc>
                <a:spcPts val="3695"/>
              </a:lnSpc>
              <a:spcBef>
                <a:spcPts val="95"/>
              </a:spcBef>
            </a:pPr>
            <a:r>
              <a:rPr sz="3300" b="1" spc="185" dirty="0">
                <a:solidFill>
                  <a:srgbClr val="FFFFFF"/>
                </a:solidFill>
                <a:latin typeface="Calibri"/>
                <a:cs typeface="Calibri"/>
              </a:rPr>
              <a:t>Hidden</a:t>
            </a:r>
            <a:r>
              <a:rPr sz="3300" b="1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90" dirty="0">
                <a:solidFill>
                  <a:srgbClr val="FFFFFF"/>
                </a:solidFill>
                <a:latin typeface="Calibri"/>
                <a:cs typeface="Calibri"/>
              </a:rPr>
              <a:t>layer(s)</a:t>
            </a:r>
            <a:endParaRPr sz="3300" dirty="0">
              <a:latin typeface="Calibri"/>
              <a:cs typeface="Calibri"/>
            </a:endParaRPr>
          </a:p>
          <a:p>
            <a:pPr marR="461009" algn="ctr">
              <a:lnSpc>
                <a:spcPts val="3695"/>
              </a:lnSpc>
            </a:pPr>
            <a:r>
              <a:rPr sz="3300" spc="70" dirty="0">
                <a:solidFill>
                  <a:srgbClr val="FFFFFF"/>
                </a:solidFill>
                <a:latin typeface="Calibri"/>
                <a:cs typeface="Calibri"/>
              </a:rPr>
              <a:t>(learns</a:t>
            </a:r>
            <a:r>
              <a:rPr sz="33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33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00" dirty="0">
                <a:solidFill>
                  <a:srgbClr val="FFFFFF"/>
                </a:solidFill>
                <a:latin typeface="Calibri"/>
                <a:cs typeface="Calibri"/>
              </a:rPr>
              <a:t>data)</a:t>
            </a:r>
            <a:endParaRPr sz="3300" dirty="0">
              <a:latin typeface="Calibri"/>
              <a:cs typeface="Calibri"/>
            </a:endParaRPr>
          </a:p>
          <a:p>
            <a:pPr marR="461009" algn="ctr">
              <a:lnSpc>
                <a:spcPct val="100000"/>
              </a:lnSpc>
              <a:spcBef>
                <a:spcPts val="330"/>
              </a:spcBef>
            </a:pPr>
            <a:r>
              <a:rPr sz="2450" spc="390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FFFFFF"/>
                </a:solidFill>
                <a:latin typeface="Calibri"/>
                <a:cs typeface="Calibri"/>
              </a:rPr>
              <a:t>units/neurons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29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375541" y="4237044"/>
            <a:ext cx="6382385" cy="183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" algn="ctr">
              <a:lnSpc>
                <a:spcPts val="3695"/>
              </a:lnSpc>
              <a:spcBef>
                <a:spcPts val="95"/>
              </a:spcBef>
            </a:pPr>
            <a:r>
              <a:rPr sz="3300" b="1" spc="22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3300" b="1"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6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  <a:p>
            <a:pPr marL="12065" marR="5080" algn="ctr">
              <a:lnSpc>
                <a:spcPts val="3429"/>
              </a:lnSpc>
              <a:spcBef>
                <a:spcPts val="290"/>
              </a:spcBef>
            </a:pPr>
            <a:r>
              <a:rPr sz="3300" spc="125" dirty="0">
                <a:solidFill>
                  <a:srgbClr val="FFFFFF"/>
                </a:solidFill>
                <a:latin typeface="Calibri"/>
                <a:cs typeface="Calibri"/>
              </a:rPr>
              <a:t>(outputs</a:t>
            </a:r>
            <a:r>
              <a:rPr sz="33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10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33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00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r>
              <a:rPr sz="33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r>
              <a:rPr sz="33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60" dirty="0">
                <a:solidFill>
                  <a:srgbClr val="FFFFFF"/>
                </a:solidFill>
                <a:latin typeface="Calibri"/>
                <a:cs typeface="Calibri"/>
              </a:rPr>
              <a:t>probabilities)</a:t>
            </a:r>
            <a:endParaRPr sz="3300">
              <a:latin typeface="Calibri"/>
              <a:cs typeface="Calibri"/>
            </a:endParaRPr>
          </a:p>
          <a:p>
            <a:pPr marR="635" algn="ctr">
              <a:lnSpc>
                <a:spcPct val="100000"/>
              </a:lnSpc>
              <a:spcBef>
                <a:spcPts val="425"/>
              </a:spcBef>
            </a:pPr>
            <a:r>
              <a:rPr sz="2450" spc="390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FFFFFF"/>
                </a:solidFill>
                <a:latin typeface="Calibri"/>
                <a:cs typeface="Calibri"/>
              </a:rPr>
              <a:t>units/neurons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29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 rot="420000">
            <a:off x="12630883" y="7178057"/>
            <a:ext cx="7192783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15"/>
              </a:lnSpc>
            </a:pPr>
            <a:r>
              <a:rPr sz="5175" b="1" spc="-382" baseline="161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5175" b="1" spc="-112" baseline="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spc="-37" baseline="161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5175" b="1" spc="-104" baseline="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spc="-44" baseline="16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5175" b="1" spc="-112" baseline="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baseline="1610" dirty="0">
                <a:solidFill>
                  <a:srgbClr val="FFFFFF"/>
                </a:solidFill>
                <a:latin typeface="Arial"/>
                <a:cs typeface="Arial"/>
              </a:rPr>
              <a:t>usually</a:t>
            </a:r>
            <a:r>
              <a:rPr sz="5175" b="1" spc="-104" baseline="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35" dirty="0">
                <a:solidFill>
                  <a:srgbClr val="FFFFFF"/>
                </a:solidFill>
                <a:latin typeface="Arial"/>
                <a:cs typeface="Arial"/>
              </a:rPr>
              <a:t>combination</a:t>
            </a:r>
            <a:r>
              <a:rPr sz="3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345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 rot="420000">
            <a:off x="12898723" y="7673275"/>
            <a:ext cx="6533112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5175" b="1" spc="-15" baseline="1610" dirty="0">
                <a:solidFill>
                  <a:srgbClr val="73FDEA"/>
                </a:solidFill>
                <a:latin typeface="Arial"/>
                <a:cs typeface="Arial"/>
              </a:rPr>
              <a:t>linear</a:t>
            </a:r>
            <a:r>
              <a:rPr sz="5175" b="1" spc="-172" baseline="1610" dirty="0">
                <a:solidFill>
                  <a:srgbClr val="73FDEA"/>
                </a:solidFill>
                <a:latin typeface="Arial"/>
                <a:cs typeface="Arial"/>
              </a:rPr>
              <a:t> </a:t>
            </a:r>
            <a:r>
              <a:rPr sz="5175" b="1" spc="-30" baseline="1610" dirty="0">
                <a:solidFill>
                  <a:srgbClr val="73FDEA"/>
                </a:solidFill>
                <a:latin typeface="Arial"/>
                <a:cs typeface="Arial"/>
              </a:rPr>
              <a:t>(straight</a:t>
            </a:r>
            <a:r>
              <a:rPr sz="5175" b="1" spc="-172" baseline="1610" dirty="0">
                <a:solidFill>
                  <a:srgbClr val="73FDEA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3FDEA"/>
                </a:solidFill>
                <a:latin typeface="Arial"/>
                <a:cs typeface="Arial"/>
              </a:rPr>
              <a:t>line)</a:t>
            </a:r>
            <a:r>
              <a:rPr sz="3450" b="1" spc="-114" dirty="0">
                <a:solidFill>
                  <a:srgbClr val="73FDEA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and/or</a:t>
            </a:r>
            <a:r>
              <a:rPr sz="345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solidFill>
                  <a:srgbClr val="00A2FF"/>
                </a:solidFill>
                <a:latin typeface="Arial"/>
                <a:cs typeface="Arial"/>
              </a:rPr>
              <a:t>non-</a:t>
            </a:r>
            <a:endParaRPr sz="3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420000">
            <a:off x="12664002" y="8169069"/>
            <a:ext cx="687844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5175" b="1" spc="-15" baseline="1610" dirty="0">
                <a:solidFill>
                  <a:srgbClr val="00A2FF"/>
                </a:solidFill>
                <a:latin typeface="Arial"/>
                <a:cs typeface="Arial"/>
              </a:rPr>
              <a:t>linear</a:t>
            </a:r>
            <a:r>
              <a:rPr sz="5175" b="1" spc="-120" baseline="1610" dirty="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sz="3450" b="1" spc="-55" dirty="0">
                <a:solidFill>
                  <a:srgbClr val="00A2FF"/>
                </a:solidFill>
                <a:latin typeface="Arial"/>
                <a:cs typeface="Arial"/>
              </a:rPr>
              <a:t>(not-</a:t>
            </a:r>
            <a:r>
              <a:rPr sz="3450" b="1" spc="-35" dirty="0">
                <a:solidFill>
                  <a:srgbClr val="00A2FF"/>
                </a:solidFill>
                <a:latin typeface="Arial"/>
                <a:cs typeface="Arial"/>
              </a:rPr>
              <a:t>straight</a:t>
            </a:r>
            <a:r>
              <a:rPr sz="3450" b="1" spc="-80" dirty="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A2FF"/>
                </a:solidFill>
                <a:latin typeface="Arial"/>
                <a:cs typeface="Arial"/>
              </a:rPr>
              <a:t>line)</a:t>
            </a:r>
            <a:r>
              <a:rPr sz="3450" b="1" spc="-80" dirty="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endParaRPr sz="34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167809" y="127531"/>
            <a:ext cx="15793085" cy="2703830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9450" spc="685" dirty="0"/>
              <a:t>Anatomy</a:t>
            </a:r>
            <a:r>
              <a:rPr sz="9450" spc="-484" dirty="0"/>
              <a:t> </a:t>
            </a:r>
            <a:r>
              <a:rPr sz="9450" spc="665" dirty="0"/>
              <a:t>of</a:t>
            </a:r>
            <a:r>
              <a:rPr sz="9450" spc="-484" dirty="0"/>
              <a:t> </a:t>
            </a:r>
            <a:r>
              <a:rPr sz="9450" spc="355" dirty="0"/>
              <a:t>Neural</a:t>
            </a:r>
            <a:r>
              <a:rPr sz="9450" spc="-480" dirty="0"/>
              <a:t> </a:t>
            </a:r>
            <a:r>
              <a:rPr sz="9450" spc="580" dirty="0"/>
              <a:t>Networks</a:t>
            </a:r>
            <a:endParaRPr sz="9450"/>
          </a:p>
          <a:p>
            <a:pPr marL="6605270" marR="6780530" indent="-8890" algn="ctr">
              <a:lnSpc>
                <a:spcPts val="3429"/>
              </a:lnSpc>
              <a:spcBef>
                <a:spcPts val="1160"/>
              </a:spcBef>
            </a:pPr>
            <a:r>
              <a:rPr sz="3300" b="1" spc="95" dirty="0">
                <a:latin typeface="Calibri"/>
                <a:cs typeface="Calibri"/>
              </a:rPr>
              <a:t>Overall </a:t>
            </a:r>
            <a:r>
              <a:rPr sz="3300" b="1" spc="155" dirty="0">
                <a:latin typeface="Calibri"/>
                <a:cs typeface="Calibri"/>
              </a:rPr>
              <a:t>architecture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2401" y="2838479"/>
            <a:ext cx="3373754" cy="3874135"/>
            <a:chOff x="1652401" y="2838479"/>
            <a:chExt cx="3373754" cy="3874135"/>
          </a:xfrm>
        </p:grpSpPr>
        <p:sp>
          <p:nvSpPr>
            <p:cNvPr id="3" name="object 3"/>
            <p:cNvSpPr/>
            <p:nvPr/>
          </p:nvSpPr>
          <p:spPr>
            <a:xfrm>
              <a:off x="1652401" y="2838479"/>
              <a:ext cx="3373754" cy="3874135"/>
            </a:xfrm>
            <a:custGeom>
              <a:avLst/>
              <a:gdLst/>
              <a:ahLst/>
              <a:cxnLst/>
              <a:rect l="l" t="t" r="r" b="b"/>
              <a:pathLst>
                <a:path w="3373754" h="3874134">
                  <a:moveTo>
                    <a:pt x="2696971" y="0"/>
                  </a:moveTo>
                  <a:lnTo>
                    <a:pt x="676702" y="0"/>
                  </a:lnTo>
                  <a:lnTo>
                    <a:pt x="542028" y="518"/>
                  </a:lnTo>
                  <a:lnTo>
                    <a:pt x="484699" y="1748"/>
                  </a:lnTo>
                  <a:lnTo>
                    <a:pt x="433420" y="4145"/>
                  </a:lnTo>
                  <a:lnTo>
                    <a:pt x="387728" y="8097"/>
                  </a:lnTo>
                  <a:lnTo>
                    <a:pt x="347155" y="13991"/>
                  </a:lnTo>
                  <a:lnTo>
                    <a:pt x="279508" y="33165"/>
                  </a:lnTo>
                  <a:lnTo>
                    <a:pt x="231988" y="53929"/>
                  </a:lnTo>
                  <a:lnTo>
                    <a:pt x="187868" y="80211"/>
                  </a:lnTo>
                  <a:lnTo>
                    <a:pt x="147572" y="111588"/>
                  </a:lnTo>
                  <a:lnTo>
                    <a:pt x="111523" y="147637"/>
                  </a:lnTo>
                  <a:lnTo>
                    <a:pt x="80145" y="187933"/>
                  </a:lnTo>
                  <a:lnTo>
                    <a:pt x="53863" y="232053"/>
                  </a:lnTo>
                  <a:lnTo>
                    <a:pt x="33099" y="279573"/>
                  </a:lnTo>
                  <a:lnTo>
                    <a:pt x="13926" y="347221"/>
                  </a:lnTo>
                  <a:lnTo>
                    <a:pt x="8032" y="387793"/>
                  </a:lnTo>
                  <a:lnTo>
                    <a:pt x="4080" y="433486"/>
                  </a:lnTo>
                  <a:lnTo>
                    <a:pt x="1684" y="484764"/>
                  </a:lnTo>
                  <a:lnTo>
                    <a:pt x="453" y="542094"/>
                  </a:lnTo>
                  <a:lnTo>
                    <a:pt x="0" y="605940"/>
                  </a:lnTo>
                  <a:lnTo>
                    <a:pt x="0" y="3267817"/>
                  </a:lnTo>
                  <a:lnTo>
                    <a:pt x="453" y="3331663"/>
                  </a:lnTo>
                  <a:lnTo>
                    <a:pt x="1684" y="3388992"/>
                  </a:lnTo>
                  <a:lnTo>
                    <a:pt x="4080" y="3440271"/>
                  </a:lnTo>
                  <a:lnTo>
                    <a:pt x="8032" y="3485964"/>
                  </a:lnTo>
                  <a:lnTo>
                    <a:pt x="13926" y="3526536"/>
                  </a:lnTo>
                  <a:lnTo>
                    <a:pt x="33099" y="3594183"/>
                  </a:lnTo>
                  <a:lnTo>
                    <a:pt x="53863" y="3641704"/>
                  </a:lnTo>
                  <a:lnTo>
                    <a:pt x="80145" y="3685824"/>
                  </a:lnTo>
                  <a:lnTo>
                    <a:pt x="111523" y="3726120"/>
                  </a:lnTo>
                  <a:lnTo>
                    <a:pt x="147572" y="3762168"/>
                  </a:lnTo>
                  <a:lnTo>
                    <a:pt x="187868" y="3793546"/>
                  </a:lnTo>
                  <a:lnTo>
                    <a:pt x="231988" y="3819829"/>
                  </a:lnTo>
                  <a:lnTo>
                    <a:pt x="279508" y="3840593"/>
                  </a:lnTo>
                  <a:lnTo>
                    <a:pt x="347155" y="3859766"/>
                  </a:lnTo>
                  <a:lnTo>
                    <a:pt x="387728" y="3865660"/>
                  </a:lnTo>
                  <a:lnTo>
                    <a:pt x="433420" y="3869611"/>
                  </a:lnTo>
                  <a:lnTo>
                    <a:pt x="484699" y="3872008"/>
                  </a:lnTo>
                  <a:lnTo>
                    <a:pt x="542028" y="3873239"/>
                  </a:lnTo>
                  <a:lnTo>
                    <a:pt x="676702" y="3873757"/>
                  </a:lnTo>
                  <a:lnTo>
                    <a:pt x="2696971" y="3873757"/>
                  </a:lnTo>
                  <a:lnTo>
                    <a:pt x="2831644" y="3873239"/>
                  </a:lnTo>
                  <a:lnTo>
                    <a:pt x="2888974" y="3872008"/>
                  </a:lnTo>
                  <a:lnTo>
                    <a:pt x="2940252" y="3869611"/>
                  </a:lnTo>
                  <a:lnTo>
                    <a:pt x="2985945" y="3865660"/>
                  </a:lnTo>
                  <a:lnTo>
                    <a:pt x="3026518" y="3859766"/>
                  </a:lnTo>
                  <a:lnTo>
                    <a:pt x="3094165" y="3840593"/>
                  </a:lnTo>
                  <a:lnTo>
                    <a:pt x="3141685" y="3819829"/>
                  </a:lnTo>
                  <a:lnTo>
                    <a:pt x="3185805" y="3793546"/>
                  </a:lnTo>
                  <a:lnTo>
                    <a:pt x="3226102" y="3762168"/>
                  </a:lnTo>
                  <a:lnTo>
                    <a:pt x="3262150" y="3726120"/>
                  </a:lnTo>
                  <a:lnTo>
                    <a:pt x="3293527" y="3685824"/>
                  </a:lnTo>
                  <a:lnTo>
                    <a:pt x="3319810" y="3641704"/>
                  </a:lnTo>
                  <a:lnTo>
                    <a:pt x="3340573" y="3594183"/>
                  </a:lnTo>
                  <a:lnTo>
                    <a:pt x="3359747" y="3526536"/>
                  </a:lnTo>
                  <a:lnTo>
                    <a:pt x="3365642" y="3485964"/>
                  </a:lnTo>
                  <a:lnTo>
                    <a:pt x="3369593" y="3440271"/>
                  </a:lnTo>
                  <a:lnTo>
                    <a:pt x="3371990" y="3388992"/>
                  </a:lnTo>
                  <a:lnTo>
                    <a:pt x="3373221" y="3331663"/>
                  </a:lnTo>
                  <a:lnTo>
                    <a:pt x="3373674" y="3267817"/>
                  </a:lnTo>
                  <a:lnTo>
                    <a:pt x="3373674" y="605940"/>
                  </a:lnTo>
                  <a:lnTo>
                    <a:pt x="3373221" y="542094"/>
                  </a:lnTo>
                  <a:lnTo>
                    <a:pt x="3371990" y="484764"/>
                  </a:lnTo>
                  <a:lnTo>
                    <a:pt x="3369593" y="433486"/>
                  </a:lnTo>
                  <a:lnTo>
                    <a:pt x="3365642" y="387793"/>
                  </a:lnTo>
                  <a:lnTo>
                    <a:pt x="3359747" y="347221"/>
                  </a:lnTo>
                  <a:lnTo>
                    <a:pt x="3340573" y="279573"/>
                  </a:lnTo>
                  <a:lnTo>
                    <a:pt x="3319810" y="232053"/>
                  </a:lnTo>
                  <a:lnTo>
                    <a:pt x="3293527" y="187933"/>
                  </a:lnTo>
                  <a:lnTo>
                    <a:pt x="3262150" y="147637"/>
                  </a:lnTo>
                  <a:lnTo>
                    <a:pt x="3226102" y="111588"/>
                  </a:lnTo>
                  <a:lnTo>
                    <a:pt x="3185805" y="80211"/>
                  </a:lnTo>
                  <a:lnTo>
                    <a:pt x="3141685" y="53929"/>
                  </a:lnTo>
                  <a:lnTo>
                    <a:pt x="3094165" y="33165"/>
                  </a:lnTo>
                  <a:lnTo>
                    <a:pt x="3026518" y="13991"/>
                  </a:lnTo>
                  <a:lnTo>
                    <a:pt x="2985945" y="8097"/>
                  </a:lnTo>
                  <a:lnTo>
                    <a:pt x="2940252" y="4145"/>
                  </a:lnTo>
                  <a:lnTo>
                    <a:pt x="2888974" y="1748"/>
                  </a:lnTo>
                  <a:lnTo>
                    <a:pt x="2831644" y="518"/>
                  </a:lnTo>
                  <a:lnTo>
                    <a:pt x="2696971" y="0"/>
                  </a:lnTo>
                  <a:close/>
                </a:path>
              </a:pathLst>
            </a:custGeom>
            <a:solidFill>
              <a:srgbClr val="56C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4193" y="2981237"/>
              <a:ext cx="3032026" cy="35883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71903" y="6933074"/>
            <a:ext cx="233489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7175">
              <a:lnSpc>
                <a:spcPct val="107500"/>
              </a:lnSpc>
              <a:spcBef>
                <a:spcPts val="100"/>
              </a:spcBef>
            </a:pPr>
            <a:r>
              <a:rPr sz="3450" spc="260" dirty="0">
                <a:solidFill>
                  <a:srgbClr val="FFFFFF"/>
                </a:solidFill>
                <a:latin typeface="Calibri"/>
                <a:cs typeface="Calibri"/>
              </a:rPr>
              <a:t>Supervised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65211" y="2838479"/>
            <a:ext cx="3373754" cy="3874135"/>
            <a:chOff x="8365211" y="2838479"/>
            <a:chExt cx="3373754" cy="3874135"/>
          </a:xfrm>
        </p:grpSpPr>
        <p:sp>
          <p:nvSpPr>
            <p:cNvPr id="7" name="object 7"/>
            <p:cNvSpPr/>
            <p:nvPr/>
          </p:nvSpPr>
          <p:spPr>
            <a:xfrm>
              <a:off x="8365211" y="2838479"/>
              <a:ext cx="3373754" cy="3874135"/>
            </a:xfrm>
            <a:custGeom>
              <a:avLst/>
              <a:gdLst/>
              <a:ahLst/>
              <a:cxnLst/>
              <a:rect l="l" t="t" r="r" b="b"/>
              <a:pathLst>
                <a:path w="3373754" h="3874134">
                  <a:moveTo>
                    <a:pt x="2696974" y="0"/>
                  </a:moveTo>
                  <a:lnTo>
                    <a:pt x="676703" y="0"/>
                  </a:lnTo>
                  <a:lnTo>
                    <a:pt x="542029" y="518"/>
                  </a:lnTo>
                  <a:lnTo>
                    <a:pt x="484700" y="1748"/>
                  </a:lnTo>
                  <a:lnTo>
                    <a:pt x="433421" y="4145"/>
                  </a:lnTo>
                  <a:lnTo>
                    <a:pt x="387729" y="8097"/>
                  </a:lnTo>
                  <a:lnTo>
                    <a:pt x="347156" y="13991"/>
                  </a:lnTo>
                  <a:lnTo>
                    <a:pt x="279508" y="33165"/>
                  </a:lnTo>
                  <a:lnTo>
                    <a:pt x="231988" y="53929"/>
                  </a:lnTo>
                  <a:lnTo>
                    <a:pt x="187868" y="80211"/>
                  </a:lnTo>
                  <a:lnTo>
                    <a:pt x="147572" y="111588"/>
                  </a:lnTo>
                  <a:lnTo>
                    <a:pt x="111523" y="147637"/>
                  </a:lnTo>
                  <a:lnTo>
                    <a:pt x="80146" y="187933"/>
                  </a:lnTo>
                  <a:lnTo>
                    <a:pt x="53864" y="232053"/>
                  </a:lnTo>
                  <a:lnTo>
                    <a:pt x="33100" y="279573"/>
                  </a:lnTo>
                  <a:lnTo>
                    <a:pt x="13926" y="347221"/>
                  </a:lnTo>
                  <a:lnTo>
                    <a:pt x="8032" y="387793"/>
                  </a:lnTo>
                  <a:lnTo>
                    <a:pt x="4080" y="433486"/>
                  </a:lnTo>
                  <a:lnTo>
                    <a:pt x="1684" y="484764"/>
                  </a:lnTo>
                  <a:lnTo>
                    <a:pt x="453" y="542094"/>
                  </a:lnTo>
                  <a:lnTo>
                    <a:pt x="0" y="605940"/>
                  </a:lnTo>
                  <a:lnTo>
                    <a:pt x="0" y="3267817"/>
                  </a:lnTo>
                  <a:lnTo>
                    <a:pt x="453" y="3331663"/>
                  </a:lnTo>
                  <a:lnTo>
                    <a:pt x="1684" y="3388992"/>
                  </a:lnTo>
                  <a:lnTo>
                    <a:pt x="4080" y="3440271"/>
                  </a:lnTo>
                  <a:lnTo>
                    <a:pt x="8032" y="3485964"/>
                  </a:lnTo>
                  <a:lnTo>
                    <a:pt x="13926" y="3526536"/>
                  </a:lnTo>
                  <a:lnTo>
                    <a:pt x="33100" y="3594183"/>
                  </a:lnTo>
                  <a:lnTo>
                    <a:pt x="53864" y="3641704"/>
                  </a:lnTo>
                  <a:lnTo>
                    <a:pt x="80146" y="3685824"/>
                  </a:lnTo>
                  <a:lnTo>
                    <a:pt x="111523" y="3726120"/>
                  </a:lnTo>
                  <a:lnTo>
                    <a:pt x="147572" y="3762168"/>
                  </a:lnTo>
                  <a:lnTo>
                    <a:pt x="187868" y="3793546"/>
                  </a:lnTo>
                  <a:lnTo>
                    <a:pt x="231988" y="3819829"/>
                  </a:lnTo>
                  <a:lnTo>
                    <a:pt x="279508" y="3840593"/>
                  </a:lnTo>
                  <a:lnTo>
                    <a:pt x="347156" y="3859766"/>
                  </a:lnTo>
                  <a:lnTo>
                    <a:pt x="387729" y="3865660"/>
                  </a:lnTo>
                  <a:lnTo>
                    <a:pt x="433421" y="3869611"/>
                  </a:lnTo>
                  <a:lnTo>
                    <a:pt x="484700" y="3872008"/>
                  </a:lnTo>
                  <a:lnTo>
                    <a:pt x="542029" y="3873239"/>
                  </a:lnTo>
                  <a:lnTo>
                    <a:pt x="676703" y="3873757"/>
                  </a:lnTo>
                  <a:lnTo>
                    <a:pt x="2696974" y="3873757"/>
                  </a:lnTo>
                  <a:lnTo>
                    <a:pt x="2831644" y="3873239"/>
                  </a:lnTo>
                  <a:lnTo>
                    <a:pt x="2888973" y="3872008"/>
                  </a:lnTo>
                  <a:lnTo>
                    <a:pt x="2940251" y="3869611"/>
                  </a:lnTo>
                  <a:lnTo>
                    <a:pt x="2985944" y="3865660"/>
                  </a:lnTo>
                  <a:lnTo>
                    <a:pt x="3026517" y="3859766"/>
                  </a:lnTo>
                  <a:lnTo>
                    <a:pt x="3094166" y="3840593"/>
                  </a:lnTo>
                  <a:lnTo>
                    <a:pt x="3141687" y="3819829"/>
                  </a:lnTo>
                  <a:lnTo>
                    <a:pt x="3185807" y="3793546"/>
                  </a:lnTo>
                  <a:lnTo>
                    <a:pt x="3226103" y="3762168"/>
                  </a:lnTo>
                  <a:lnTo>
                    <a:pt x="3262152" y="3726120"/>
                  </a:lnTo>
                  <a:lnTo>
                    <a:pt x="3293530" y="3685824"/>
                  </a:lnTo>
                  <a:lnTo>
                    <a:pt x="3319813" y="3641704"/>
                  </a:lnTo>
                  <a:lnTo>
                    <a:pt x="3340578" y="3594183"/>
                  </a:lnTo>
                  <a:lnTo>
                    <a:pt x="3359749" y="3526536"/>
                  </a:lnTo>
                  <a:lnTo>
                    <a:pt x="3365643" y="3485964"/>
                  </a:lnTo>
                  <a:lnTo>
                    <a:pt x="3369594" y="3440271"/>
                  </a:lnTo>
                  <a:lnTo>
                    <a:pt x="3371990" y="3388992"/>
                  </a:lnTo>
                  <a:lnTo>
                    <a:pt x="3373221" y="3331663"/>
                  </a:lnTo>
                  <a:lnTo>
                    <a:pt x="3373674" y="3267817"/>
                  </a:lnTo>
                  <a:lnTo>
                    <a:pt x="3373674" y="605940"/>
                  </a:lnTo>
                  <a:lnTo>
                    <a:pt x="3373221" y="542094"/>
                  </a:lnTo>
                  <a:lnTo>
                    <a:pt x="3371990" y="484764"/>
                  </a:lnTo>
                  <a:lnTo>
                    <a:pt x="3369594" y="433486"/>
                  </a:lnTo>
                  <a:lnTo>
                    <a:pt x="3365643" y="387793"/>
                  </a:lnTo>
                  <a:lnTo>
                    <a:pt x="3359749" y="347221"/>
                  </a:lnTo>
                  <a:lnTo>
                    <a:pt x="3340578" y="279573"/>
                  </a:lnTo>
                  <a:lnTo>
                    <a:pt x="3319813" y="232053"/>
                  </a:lnTo>
                  <a:lnTo>
                    <a:pt x="3293530" y="187933"/>
                  </a:lnTo>
                  <a:lnTo>
                    <a:pt x="3262152" y="147637"/>
                  </a:lnTo>
                  <a:lnTo>
                    <a:pt x="3226103" y="111588"/>
                  </a:lnTo>
                  <a:lnTo>
                    <a:pt x="3185807" y="80211"/>
                  </a:lnTo>
                  <a:lnTo>
                    <a:pt x="3141687" y="53929"/>
                  </a:lnTo>
                  <a:lnTo>
                    <a:pt x="3094166" y="33165"/>
                  </a:lnTo>
                  <a:lnTo>
                    <a:pt x="3026517" y="13991"/>
                  </a:lnTo>
                  <a:lnTo>
                    <a:pt x="2985944" y="8097"/>
                  </a:lnTo>
                  <a:lnTo>
                    <a:pt x="2940251" y="4145"/>
                  </a:lnTo>
                  <a:lnTo>
                    <a:pt x="2888973" y="1748"/>
                  </a:lnTo>
                  <a:lnTo>
                    <a:pt x="2831644" y="518"/>
                  </a:lnTo>
                  <a:lnTo>
                    <a:pt x="2696974" y="0"/>
                  </a:lnTo>
                  <a:close/>
                </a:path>
              </a:pathLst>
            </a:custGeom>
            <a:solidFill>
              <a:srgbClr val="FF9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7004" y="2981237"/>
              <a:ext cx="3032026" cy="35883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745883" y="3161647"/>
              <a:ext cx="801370" cy="801370"/>
            </a:xfrm>
            <a:custGeom>
              <a:avLst/>
              <a:gdLst/>
              <a:ahLst/>
              <a:cxnLst/>
              <a:rect l="l" t="t" r="r" b="b"/>
              <a:pathLst>
                <a:path w="801370" h="801370">
                  <a:moveTo>
                    <a:pt x="143024" y="0"/>
                  </a:moveTo>
                  <a:lnTo>
                    <a:pt x="0" y="143023"/>
                  </a:lnTo>
                  <a:lnTo>
                    <a:pt x="657786" y="800810"/>
                  </a:lnTo>
                  <a:lnTo>
                    <a:pt x="800811" y="657785"/>
                  </a:lnTo>
                  <a:lnTo>
                    <a:pt x="143024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16790" y="6933074"/>
            <a:ext cx="3270885" cy="172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500"/>
              </a:lnSpc>
              <a:spcBef>
                <a:spcPts val="100"/>
              </a:spcBef>
            </a:pPr>
            <a:r>
              <a:rPr sz="3450" spc="260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3450" spc="229" dirty="0">
                <a:solidFill>
                  <a:srgbClr val="FFFFFF"/>
                </a:solidFill>
                <a:latin typeface="Calibri"/>
                <a:cs typeface="Calibri"/>
              </a:rPr>
              <a:t>Self-</a:t>
            </a: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supervised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72338" y="6933074"/>
            <a:ext cx="1821180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7500"/>
              </a:lnSpc>
              <a:spcBef>
                <a:spcPts val="100"/>
              </a:spcBef>
            </a:pPr>
            <a:r>
              <a:rPr sz="3450" spc="215" dirty="0">
                <a:solidFill>
                  <a:srgbClr val="FFFFFF"/>
                </a:solidFill>
                <a:latin typeface="Calibri"/>
                <a:cs typeface="Calibri"/>
              </a:rPr>
              <a:t>Transfer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45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3526" y="2981237"/>
            <a:ext cx="3588241" cy="358824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517" rIns="0" bIns="0" rtlCol="0">
            <a:spAutoFit/>
          </a:bodyPr>
          <a:lstStyle/>
          <a:p>
            <a:pPr marL="5887085">
              <a:lnSpc>
                <a:spcPct val="100000"/>
              </a:lnSpc>
              <a:spcBef>
                <a:spcPts val="135"/>
              </a:spcBef>
            </a:pPr>
            <a:r>
              <a:rPr sz="7550" spc="575" dirty="0"/>
              <a:t>Types</a:t>
            </a:r>
            <a:r>
              <a:rPr sz="7550" spc="-390" dirty="0"/>
              <a:t> </a:t>
            </a:r>
            <a:r>
              <a:rPr sz="7550" spc="530" dirty="0"/>
              <a:t>of</a:t>
            </a:r>
            <a:r>
              <a:rPr sz="7550" spc="-390" dirty="0"/>
              <a:t> </a:t>
            </a:r>
            <a:r>
              <a:rPr sz="7550" spc="409" dirty="0"/>
              <a:t>Learning</a:t>
            </a:r>
            <a:endParaRPr sz="7550"/>
          </a:p>
        </p:txBody>
      </p:sp>
      <p:grpSp>
        <p:nvGrpSpPr>
          <p:cNvPr id="14" name="object 14"/>
          <p:cNvGrpSpPr/>
          <p:nvPr/>
        </p:nvGrpSpPr>
        <p:grpSpPr>
          <a:xfrm>
            <a:off x="15756954" y="8536789"/>
            <a:ext cx="1339215" cy="1059180"/>
            <a:chOff x="15756954" y="8536789"/>
            <a:chExt cx="1339215" cy="1059180"/>
          </a:xfrm>
        </p:grpSpPr>
        <p:sp>
          <p:nvSpPr>
            <p:cNvPr id="15" name="object 15"/>
            <p:cNvSpPr/>
            <p:nvPr/>
          </p:nvSpPr>
          <p:spPr>
            <a:xfrm>
              <a:off x="15767425" y="8626836"/>
              <a:ext cx="1278255" cy="958850"/>
            </a:xfrm>
            <a:custGeom>
              <a:avLst/>
              <a:gdLst/>
              <a:ahLst/>
              <a:cxnLst/>
              <a:rect l="l" t="t" r="r" b="b"/>
              <a:pathLst>
                <a:path w="1278255" h="958850">
                  <a:moveTo>
                    <a:pt x="1278006" y="0"/>
                  </a:moveTo>
                  <a:lnTo>
                    <a:pt x="1273972" y="44037"/>
                  </a:lnTo>
                  <a:lnTo>
                    <a:pt x="1260290" y="110029"/>
                  </a:lnTo>
                  <a:lnTo>
                    <a:pt x="1238951" y="174496"/>
                  </a:lnTo>
                  <a:lnTo>
                    <a:pt x="1209955" y="237440"/>
                  </a:lnTo>
                  <a:lnTo>
                    <a:pt x="1173301" y="298859"/>
                  </a:lnTo>
                  <a:lnTo>
                    <a:pt x="1128990" y="358754"/>
                  </a:lnTo>
                  <a:lnTo>
                    <a:pt x="1103964" y="388130"/>
                  </a:lnTo>
                  <a:lnTo>
                    <a:pt x="1077022" y="417125"/>
                  </a:lnTo>
                  <a:lnTo>
                    <a:pt x="1048167" y="445739"/>
                  </a:lnTo>
                  <a:lnTo>
                    <a:pt x="1017397" y="473972"/>
                  </a:lnTo>
                  <a:lnTo>
                    <a:pt x="984713" y="501824"/>
                  </a:lnTo>
                  <a:lnTo>
                    <a:pt x="950115" y="529295"/>
                  </a:lnTo>
                  <a:lnTo>
                    <a:pt x="913602" y="556384"/>
                  </a:lnTo>
                  <a:lnTo>
                    <a:pt x="875175" y="583093"/>
                  </a:lnTo>
                  <a:lnTo>
                    <a:pt x="834834" y="609421"/>
                  </a:lnTo>
                  <a:lnTo>
                    <a:pt x="792578" y="635368"/>
                  </a:lnTo>
                  <a:lnTo>
                    <a:pt x="748409" y="660934"/>
                  </a:lnTo>
                  <a:lnTo>
                    <a:pt x="702324" y="686118"/>
                  </a:lnTo>
                  <a:lnTo>
                    <a:pt x="654326" y="710922"/>
                  </a:lnTo>
                  <a:lnTo>
                    <a:pt x="604413" y="735345"/>
                  </a:lnTo>
                  <a:lnTo>
                    <a:pt x="552586" y="759386"/>
                  </a:lnTo>
                  <a:lnTo>
                    <a:pt x="498845" y="783047"/>
                  </a:lnTo>
                  <a:lnTo>
                    <a:pt x="443189" y="806327"/>
                  </a:lnTo>
                  <a:lnTo>
                    <a:pt x="385619" y="829225"/>
                  </a:lnTo>
                  <a:lnTo>
                    <a:pt x="326135" y="851743"/>
                  </a:lnTo>
                  <a:lnTo>
                    <a:pt x="264737" y="873879"/>
                  </a:lnTo>
                  <a:lnTo>
                    <a:pt x="201424" y="895635"/>
                  </a:lnTo>
                  <a:lnTo>
                    <a:pt x="136197" y="917009"/>
                  </a:lnTo>
                  <a:lnTo>
                    <a:pt x="69055" y="938002"/>
                  </a:lnTo>
                  <a:lnTo>
                    <a:pt x="0" y="95861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95115" y="853678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50867" y="0"/>
                  </a:moveTo>
                  <a:lnTo>
                    <a:pt x="0" y="100212"/>
                  </a:lnTo>
                  <a:lnTo>
                    <a:pt x="100510" y="100824"/>
                  </a:lnTo>
                  <a:lnTo>
                    <a:pt x="508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23853" y="9610165"/>
            <a:ext cx="12043410" cy="9867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3775"/>
              </a:lnSpc>
              <a:spcBef>
                <a:spcPts val="114"/>
              </a:spcBef>
            </a:pPr>
            <a:r>
              <a:rPr sz="3200" spc="50" dirty="0">
                <a:solidFill>
                  <a:srgbClr val="FFFFFF"/>
                </a:solidFill>
                <a:latin typeface="Calibri"/>
                <a:cs typeface="Calibri"/>
              </a:rPr>
              <a:t>We’ll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7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Calibri"/>
                <a:cs typeface="Calibri"/>
              </a:rPr>
              <a:t>writing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30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7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Calibri"/>
                <a:cs typeface="Calibri"/>
              </a:rPr>
              <a:t>these,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3775"/>
              </a:lnSpc>
            </a:pPr>
            <a:r>
              <a:rPr sz="3200" spc="22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30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4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7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adopted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paradigms.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01809" y="8534968"/>
            <a:ext cx="1415415" cy="1061085"/>
            <a:chOff x="4101809" y="8534968"/>
            <a:chExt cx="1415415" cy="1061085"/>
          </a:xfrm>
        </p:grpSpPr>
        <p:sp>
          <p:nvSpPr>
            <p:cNvPr id="19" name="object 19"/>
            <p:cNvSpPr/>
            <p:nvPr/>
          </p:nvSpPr>
          <p:spPr>
            <a:xfrm>
              <a:off x="4147585" y="8621887"/>
              <a:ext cx="1359535" cy="963930"/>
            </a:xfrm>
            <a:custGeom>
              <a:avLst/>
              <a:gdLst/>
              <a:ahLst/>
              <a:cxnLst/>
              <a:rect l="l" t="t" r="r" b="b"/>
              <a:pathLst>
                <a:path w="1359535" h="963929">
                  <a:moveTo>
                    <a:pt x="0" y="0"/>
                  </a:moveTo>
                  <a:lnTo>
                    <a:pt x="15047" y="43890"/>
                  </a:lnTo>
                  <a:lnTo>
                    <a:pt x="44335" y="110303"/>
                  </a:lnTo>
                  <a:lnTo>
                    <a:pt x="79843" y="175176"/>
                  </a:lnTo>
                  <a:lnTo>
                    <a:pt x="121572" y="238510"/>
                  </a:lnTo>
                  <a:lnTo>
                    <a:pt x="144770" y="269600"/>
                  </a:lnTo>
                  <a:lnTo>
                    <a:pt x="169523" y="300304"/>
                  </a:lnTo>
                  <a:lnTo>
                    <a:pt x="195830" y="330625"/>
                  </a:lnTo>
                  <a:lnTo>
                    <a:pt x="223693" y="360560"/>
                  </a:lnTo>
                  <a:lnTo>
                    <a:pt x="253112" y="390110"/>
                  </a:lnTo>
                  <a:lnTo>
                    <a:pt x="284085" y="419276"/>
                  </a:lnTo>
                  <a:lnTo>
                    <a:pt x="316614" y="448057"/>
                  </a:lnTo>
                  <a:lnTo>
                    <a:pt x="350698" y="476453"/>
                  </a:lnTo>
                  <a:lnTo>
                    <a:pt x="386337" y="504464"/>
                  </a:lnTo>
                  <a:lnTo>
                    <a:pt x="423532" y="532090"/>
                  </a:lnTo>
                  <a:lnTo>
                    <a:pt x="462281" y="559332"/>
                  </a:lnTo>
                  <a:lnTo>
                    <a:pt x="502586" y="586188"/>
                  </a:lnTo>
                  <a:lnTo>
                    <a:pt x="544446" y="612660"/>
                  </a:lnTo>
                  <a:lnTo>
                    <a:pt x="587861" y="638748"/>
                  </a:lnTo>
                  <a:lnTo>
                    <a:pt x="632832" y="664450"/>
                  </a:lnTo>
                  <a:lnTo>
                    <a:pt x="679358" y="689767"/>
                  </a:lnTo>
                  <a:lnTo>
                    <a:pt x="727439" y="714700"/>
                  </a:lnTo>
                  <a:lnTo>
                    <a:pt x="777075" y="739248"/>
                  </a:lnTo>
                  <a:lnTo>
                    <a:pt x="828266" y="763411"/>
                  </a:lnTo>
                  <a:lnTo>
                    <a:pt x="881013" y="787190"/>
                  </a:lnTo>
                  <a:lnTo>
                    <a:pt x="935315" y="810583"/>
                  </a:lnTo>
                  <a:lnTo>
                    <a:pt x="991172" y="833592"/>
                  </a:lnTo>
                  <a:lnTo>
                    <a:pt x="1048584" y="856216"/>
                  </a:lnTo>
                  <a:lnTo>
                    <a:pt x="1107552" y="878455"/>
                  </a:lnTo>
                  <a:lnTo>
                    <a:pt x="1168074" y="900310"/>
                  </a:lnTo>
                  <a:lnTo>
                    <a:pt x="1230152" y="921780"/>
                  </a:lnTo>
                  <a:lnTo>
                    <a:pt x="1293786" y="942864"/>
                  </a:lnTo>
                  <a:lnTo>
                    <a:pt x="1358974" y="96356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01809" y="8534968"/>
              <a:ext cx="97155" cy="110489"/>
            </a:xfrm>
            <a:custGeom>
              <a:avLst/>
              <a:gdLst/>
              <a:ahLst/>
              <a:cxnLst/>
              <a:rect l="l" t="t" r="r" b="b"/>
              <a:pathLst>
                <a:path w="97154" h="110490">
                  <a:moveTo>
                    <a:pt x="22239" y="0"/>
                  </a:moveTo>
                  <a:lnTo>
                    <a:pt x="0" y="110163"/>
                  </a:lnTo>
                  <a:lnTo>
                    <a:pt x="97026" y="83888"/>
                  </a:lnTo>
                  <a:lnTo>
                    <a:pt x="22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8846" y="7282857"/>
            <a:ext cx="14054455" cy="3786504"/>
          </a:xfrm>
          <a:custGeom>
            <a:avLst/>
            <a:gdLst/>
            <a:ahLst/>
            <a:cxnLst/>
            <a:rect l="l" t="t" r="r" b="b"/>
            <a:pathLst>
              <a:path w="14054455" h="3786504">
                <a:moveTo>
                  <a:pt x="13241176" y="0"/>
                </a:moveTo>
                <a:lnTo>
                  <a:pt x="813141" y="0"/>
                </a:lnTo>
                <a:lnTo>
                  <a:pt x="622860" y="1075"/>
                </a:lnTo>
                <a:lnTo>
                  <a:pt x="569550" y="2550"/>
                </a:lnTo>
                <a:lnTo>
                  <a:pt x="520822" y="4981"/>
                </a:lnTo>
                <a:lnTo>
                  <a:pt x="476390" y="8607"/>
                </a:lnTo>
                <a:lnTo>
                  <a:pt x="435967" y="13668"/>
                </a:lnTo>
                <a:lnTo>
                  <a:pt x="366001" y="29049"/>
                </a:lnTo>
                <a:lnTo>
                  <a:pt x="291141" y="58663"/>
                </a:lnTo>
                <a:lnTo>
                  <a:pt x="248799" y="81557"/>
                </a:lnTo>
                <a:lnTo>
                  <a:pt x="209099" y="108291"/>
                </a:lnTo>
                <a:lnTo>
                  <a:pt x="172282" y="138626"/>
                </a:lnTo>
                <a:lnTo>
                  <a:pt x="138586" y="172322"/>
                </a:lnTo>
                <a:lnTo>
                  <a:pt x="108251" y="209139"/>
                </a:lnTo>
                <a:lnTo>
                  <a:pt x="81517" y="248839"/>
                </a:lnTo>
                <a:lnTo>
                  <a:pt x="58623" y="291181"/>
                </a:lnTo>
                <a:lnTo>
                  <a:pt x="39809" y="335926"/>
                </a:lnTo>
                <a:lnTo>
                  <a:pt x="20363" y="399306"/>
                </a:lnTo>
                <a:lnTo>
                  <a:pt x="8567" y="476430"/>
                </a:lnTo>
                <a:lnTo>
                  <a:pt x="4941" y="520862"/>
                </a:lnTo>
                <a:lnTo>
                  <a:pt x="2510" y="569590"/>
                </a:lnTo>
                <a:lnTo>
                  <a:pt x="1036" y="622900"/>
                </a:lnTo>
                <a:lnTo>
                  <a:pt x="278" y="681077"/>
                </a:lnTo>
                <a:lnTo>
                  <a:pt x="0" y="744409"/>
                </a:lnTo>
                <a:lnTo>
                  <a:pt x="0" y="3041768"/>
                </a:lnTo>
                <a:lnTo>
                  <a:pt x="278" y="3105100"/>
                </a:lnTo>
                <a:lnTo>
                  <a:pt x="1036" y="3163277"/>
                </a:lnTo>
                <a:lnTo>
                  <a:pt x="2510" y="3216587"/>
                </a:lnTo>
                <a:lnTo>
                  <a:pt x="4941" y="3265315"/>
                </a:lnTo>
                <a:lnTo>
                  <a:pt x="8567" y="3309747"/>
                </a:lnTo>
                <a:lnTo>
                  <a:pt x="13628" y="3350171"/>
                </a:lnTo>
                <a:lnTo>
                  <a:pt x="29010" y="3420136"/>
                </a:lnTo>
                <a:lnTo>
                  <a:pt x="58623" y="3494996"/>
                </a:lnTo>
                <a:lnTo>
                  <a:pt x="81517" y="3537338"/>
                </a:lnTo>
                <a:lnTo>
                  <a:pt x="108251" y="3577038"/>
                </a:lnTo>
                <a:lnTo>
                  <a:pt x="138586" y="3613856"/>
                </a:lnTo>
                <a:lnTo>
                  <a:pt x="172282" y="3647552"/>
                </a:lnTo>
                <a:lnTo>
                  <a:pt x="209099" y="3677886"/>
                </a:lnTo>
                <a:lnTo>
                  <a:pt x="248799" y="3704620"/>
                </a:lnTo>
                <a:lnTo>
                  <a:pt x="291141" y="3727514"/>
                </a:lnTo>
                <a:lnTo>
                  <a:pt x="335886" y="3746328"/>
                </a:lnTo>
                <a:lnTo>
                  <a:pt x="399266" y="3765774"/>
                </a:lnTo>
                <a:lnTo>
                  <a:pt x="476390" y="3777570"/>
                </a:lnTo>
                <a:lnTo>
                  <a:pt x="520822" y="3781196"/>
                </a:lnTo>
                <a:lnTo>
                  <a:pt x="569550" y="3783627"/>
                </a:lnTo>
                <a:lnTo>
                  <a:pt x="622860" y="3785101"/>
                </a:lnTo>
                <a:lnTo>
                  <a:pt x="681037" y="3785859"/>
                </a:lnTo>
                <a:lnTo>
                  <a:pt x="813141" y="3786177"/>
                </a:lnTo>
                <a:lnTo>
                  <a:pt x="13241176" y="3786177"/>
                </a:lnTo>
                <a:lnTo>
                  <a:pt x="13373282" y="3785859"/>
                </a:lnTo>
                <a:lnTo>
                  <a:pt x="13431459" y="3785101"/>
                </a:lnTo>
                <a:lnTo>
                  <a:pt x="13484768" y="3783627"/>
                </a:lnTo>
                <a:lnTo>
                  <a:pt x="13533495" y="3781196"/>
                </a:lnTo>
                <a:lnTo>
                  <a:pt x="13577926" y="3777570"/>
                </a:lnTo>
                <a:lnTo>
                  <a:pt x="13618349" y="3772509"/>
                </a:lnTo>
                <a:lnTo>
                  <a:pt x="13688314" y="3757127"/>
                </a:lnTo>
                <a:lnTo>
                  <a:pt x="13763176" y="3727514"/>
                </a:lnTo>
                <a:lnTo>
                  <a:pt x="13805519" y="3704620"/>
                </a:lnTo>
                <a:lnTo>
                  <a:pt x="13845219" y="3677886"/>
                </a:lnTo>
                <a:lnTo>
                  <a:pt x="13882037" y="3647552"/>
                </a:lnTo>
                <a:lnTo>
                  <a:pt x="13915732" y="3613856"/>
                </a:lnTo>
                <a:lnTo>
                  <a:pt x="13946067" y="3577038"/>
                </a:lnTo>
                <a:lnTo>
                  <a:pt x="13972802" y="3537338"/>
                </a:lnTo>
                <a:lnTo>
                  <a:pt x="13995697" y="3494996"/>
                </a:lnTo>
                <a:lnTo>
                  <a:pt x="14014514" y="3450251"/>
                </a:lnTo>
                <a:lnTo>
                  <a:pt x="14033957" y="3386871"/>
                </a:lnTo>
                <a:lnTo>
                  <a:pt x="14045750" y="3309747"/>
                </a:lnTo>
                <a:lnTo>
                  <a:pt x="14049375" y="3265315"/>
                </a:lnTo>
                <a:lnTo>
                  <a:pt x="14051806" y="3216587"/>
                </a:lnTo>
                <a:lnTo>
                  <a:pt x="14053280" y="3163277"/>
                </a:lnTo>
                <a:lnTo>
                  <a:pt x="14054037" y="3105100"/>
                </a:lnTo>
                <a:lnTo>
                  <a:pt x="14054316" y="3041768"/>
                </a:lnTo>
                <a:lnTo>
                  <a:pt x="14054316" y="744409"/>
                </a:lnTo>
                <a:lnTo>
                  <a:pt x="14054037" y="681077"/>
                </a:lnTo>
                <a:lnTo>
                  <a:pt x="14053280" y="622900"/>
                </a:lnTo>
                <a:lnTo>
                  <a:pt x="14051806" y="569590"/>
                </a:lnTo>
                <a:lnTo>
                  <a:pt x="14049375" y="520862"/>
                </a:lnTo>
                <a:lnTo>
                  <a:pt x="14045750" y="476430"/>
                </a:lnTo>
                <a:lnTo>
                  <a:pt x="14040690" y="436007"/>
                </a:lnTo>
                <a:lnTo>
                  <a:pt x="14025311" y="366041"/>
                </a:lnTo>
                <a:lnTo>
                  <a:pt x="13995697" y="291181"/>
                </a:lnTo>
                <a:lnTo>
                  <a:pt x="13972802" y="248839"/>
                </a:lnTo>
                <a:lnTo>
                  <a:pt x="13946067" y="209139"/>
                </a:lnTo>
                <a:lnTo>
                  <a:pt x="13915732" y="172322"/>
                </a:lnTo>
                <a:lnTo>
                  <a:pt x="13882037" y="138626"/>
                </a:lnTo>
                <a:lnTo>
                  <a:pt x="13845219" y="108291"/>
                </a:lnTo>
                <a:lnTo>
                  <a:pt x="13805519" y="81557"/>
                </a:lnTo>
                <a:lnTo>
                  <a:pt x="13763176" y="58663"/>
                </a:lnTo>
                <a:lnTo>
                  <a:pt x="13718429" y="39849"/>
                </a:lnTo>
                <a:lnTo>
                  <a:pt x="13655049" y="20402"/>
                </a:lnTo>
                <a:lnTo>
                  <a:pt x="13577926" y="8607"/>
                </a:lnTo>
                <a:lnTo>
                  <a:pt x="13533495" y="4981"/>
                </a:lnTo>
                <a:lnTo>
                  <a:pt x="13484768" y="2550"/>
                </a:lnTo>
                <a:lnTo>
                  <a:pt x="13431459" y="1075"/>
                </a:lnTo>
                <a:lnTo>
                  <a:pt x="1324117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11716" y="1847427"/>
            <a:ext cx="11540490" cy="5224145"/>
          </a:xfrm>
          <a:custGeom>
            <a:avLst/>
            <a:gdLst/>
            <a:ahLst/>
            <a:cxnLst/>
            <a:rect l="l" t="t" r="r" b="b"/>
            <a:pathLst>
              <a:path w="11540490" h="5224145">
                <a:moveTo>
                  <a:pt x="10733855" y="0"/>
                </a:moveTo>
                <a:lnTo>
                  <a:pt x="806250" y="0"/>
                </a:lnTo>
                <a:lnTo>
                  <a:pt x="662012" y="433"/>
                </a:lnTo>
                <a:lnTo>
                  <a:pt x="599435" y="1463"/>
                </a:lnTo>
                <a:lnTo>
                  <a:pt x="542701" y="3468"/>
                </a:lnTo>
                <a:lnTo>
                  <a:pt x="491420" y="6775"/>
                </a:lnTo>
                <a:lnTo>
                  <a:pt x="445201" y="11707"/>
                </a:lnTo>
                <a:lnTo>
                  <a:pt x="403657" y="18591"/>
                </a:lnTo>
                <a:lnTo>
                  <a:pt x="366397" y="27751"/>
                </a:lnTo>
                <a:lnTo>
                  <a:pt x="288664" y="58167"/>
                </a:lnTo>
                <a:lnTo>
                  <a:pt x="246680" y="80867"/>
                </a:lnTo>
                <a:lnTo>
                  <a:pt x="207316" y="107375"/>
                </a:lnTo>
                <a:lnTo>
                  <a:pt x="170810" y="137453"/>
                </a:lnTo>
                <a:lnTo>
                  <a:pt x="137399" y="170864"/>
                </a:lnTo>
                <a:lnTo>
                  <a:pt x="107321" y="207370"/>
                </a:lnTo>
                <a:lnTo>
                  <a:pt x="80813" y="246734"/>
                </a:lnTo>
                <a:lnTo>
                  <a:pt x="58113" y="288719"/>
                </a:lnTo>
                <a:lnTo>
                  <a:pt x="39458" y="333086"/>
                </a:lnTo>
                <a:lnTo>
                  <a:pt x="18536" y="403711"/>
                </a:lnTo>
                <a:lnTo>
                  <a:pt x="11653" y="445256"/>
                </a:lnTo>
                <a:lnTo>
                  <a:pt x="6720" y="491474"/>
                </a:lnTo>
                <a:lnTo>
                  <a:pt x="3414" y="542755"/>
                </a:lnTo>
                <a:lnTo>
                  <a:pt x="1409" y="599490"/>
                </a:lnTo>
                <a:lnTo>
                  <a:pt x="379" y="662066"/>
                </a:lnTo>
                <a:lnTo>
                  <a:pt x="0" y="730874"/>
                </a:lnTo>
                <a:lnTo>
                  <a:pt x="0" y="4492750"/>
                </a:lnTo>
                <a:lnTo>
                  <a:pt x="379" y="4561558"/>
                </a:lnTo>
                <a:lnTo>
                  <a:pt x="1409" y="4624135"/>
                </a:lnTo>
                <a:lnTo>
                  <a:pt x="3414" y="4680869"/>
                </a:lnTo>
                <a:lnTo>
                  <a:pt x="6720" y="4732151"/>
                </a:lnTo>
                <a:lnTo>
                  <a:pt x="11653" y="4778369"/>
                </a:lnTo>
                <a:lnTo>
                  <a:pt x="18536" y="4819914"/>
                </a:lnTo>
                <a:lnTo>
                  <a:pt x="27696" y="4857174"/>
                </a:lnTo>
                <a:lnTo>
                  <a:pt x="58113" y="4934906"/>
                </a:lnTo>
                <a:lnTo>
                  <a:pt x="80813" y="4976890"/>
                </a:lnTo>
                <a:lnTo>
                  <a:pt x="107321" y="5016254"/>
                </a:lnTo>
                <a:lnTo>
                  <a:pt x="137399" y="5052760"/>
                </a:lnTo>
                <a:lnTo>
                  <a:pt x="170810" y="5086171"/>
                </a:lnTo>
                <a:lnTo>
                  <a:pt x="207316" y="5116249"/>
                </a:lnTo>
                <a:lnTo>
                  <a:pt x="246680" y="5142757"/>
                </a:lnTo>
                <a:lnTo>
                  <a:pt x="288664" y="5165457"/>
                </a:lnTo>
                <a:lnTo>
                  <a:pt x="333031" y="5184112"/>
                </a:lnTo>
                <a:lnTo>
                  <a:pt x="403657" y="5205034"/>
                </a:lnTo>
                <a:lnTo>
                  <a:pt x="445201" y="5211917"/>
                </a:lnTo>
                <a:lnTo>
                  <a:pt x="491420" y="5216850"/>
                </a:lnTo>
                <a:lnTo>
                  <a:pt x="542701" y="5220156"/>
                </a:lnTo>
                <a:lnTo>
                  <a:pt x="599435" y="5222161"/>
                </a:lnTo>
                <a:lnTo>
                  <a:pt x="662012" y="5223191"/>
                </a:lnTo>
                <a:lnTo>
                  <a:pt x="806250" y="5223625"/>
                </a:lnTo>
                <a:lnTo>
                  <a:pt x="10733855" y="5223625"/>
                </a:lnTo>
                <a:lnTo>
                  <a:pt x="10878089" y="5223191"/>
                </a:lnTo>
                <a:lnTo>
                  <a:pt x="10940665" y="5222161"/>
                </a:lnTo>
                <a:lnTo>
                  <a:pt x="10997399" y="5220156"/>
                </a:lnTo>
                <a:lnTo>
                  <a:pt x="11048681" y="5216850"/>
                </a:lnTo>
                <a:lnTo>
                  <a:pt x="11094899" y="5211917"/>
                </a:lnTo>
                <a:lnTo>
                  <a:pt x="11136443" y="5205034"/>
                </a:lnTo>
                <a:lnTo>
                  <a:pt x="11173702" y="5195874"/>
                </a:lnTo>
                <a:lnTo>
                  <a:pt x="11251432" y="5165457"/>
                </a:lnTo>
                <a:lnTo>
                  <a:pt x="11293417" y="5142757"/>
                </a:lnTo>
                <a:lnTo>
                  <a:pt x="11332781" y="5116249"/>
                </a:lnTo>
                <a:lnTo>
                  <a:pt x="11369288" y="5086171"/>
                </a:lnTo>
                <a:lnTo>
                  <a:pt x="11402699" y="5052760"/>
                </a:lnTo>
                <a:lnTo>
                  <a:pt x="11432778" y="5016254"/>
                </a:lnTo>
                <a:lnTo>
                  <a:pt x="11459285" y="4976890"/>
                </a:lnTo>
                <a:lnTo>
                  <a:pt x="11481985" y="4934906"/>
                </a:lnTo>
                <a:lnTo>
                  <a:pt x="11500638" y="4890540"/>
                </a:lnTo>
                <a:lnTo>
                  <a:pt x="11521562" y="4819914"/>
                </a:lnTo>
                <a:lnTo>
                  <a:pt x="11528446" y="4778369"/>
                </a:lnTo>
                <a:lnTo>
                  <a:pt x="11533379" y="4732151"/>
                </a:lnTo>
                <a:lnTo>
                  <a:pt x="11536686" y="4680869"/>
                </a:lnTo>
                <a:lnTo>
                  <a:pt x="11538692" y="4624135"/>
                </a:lnTo>
                <a:lnTo>
                  <a:pt x="11539722" y="4561558"/>
                </a:lnTo>
                <a:lnTo>
                  <a:pt x="11540101" y="4492750"/>
                </a:lnTo>
                <a:lnTo>
                  <a:pt x="11540101" y="730874"/>
                </a:lnTo>
                <a:lnTo>
                  <a:pt x="11539722" y="662066"/>
                </a:lnTo>
                <a:lnTo>
                  <a:pt x="11538692" y="599490"/>
                </a:lnTo>
                <a:lnTo>
                  <a:pt x="11536686" y="542755"/>
                </a:lnTo>
                <a:lnTo>
                  <a:pt x="11533379" y="491474"/>
                </a:lnTo>
                <a:lnTo>
                  <a:pt x="11528446" y="445256"/>
                </a:lnTo>
                <a:lnTo>
                  <a:pt x="11521562" y="403711"/>
                </a:lnTo>
                <a:lnTo>
                  <a:pt x="11512401" y="366451"/>
                </a:lnTo>
                <a:lnTo>
                  <a:pt x="11481985" y="288719"/>
                </a:lnTo>
                <a:lnTo>
                  <a:pt x="11459285" y="246734"/>
                </a:lnTo>
                <a:lnTo>
                  <a:pt x="11432778" y="207370"/>
                </a:lnTo>
                <a:lnTo>
                  <a:pt x="11402699" y="170864"/>
                </a:lnTo>
                <a:lnTo>
                  <a:pt x="11369288" y="137453"/>
                </a:lnTo>
                <a:lnTo>
                  <a:pt x="11332781" y="107375"/>
                </a:lnTo>
                <a:lnTo>
                  <a:pt x="11293417" y="80867"/>
                </a:lnTo>
                <a:lnTo>
                  <a:pt x="11251432" y="58167"/>
                </a:lnTo>
                <a:lnTo>
                  <a:pt x="11207066" y="39512"/>
                </a:lnTo>
                <a:lnTo>
                  <a:pt x="11136443" y="18591"/>
                </a:lnTo>
                <a:lnTo>
                  <a:pt x="11094899" y="11707"/>
                </a:lnTo>
                <a:lnTo>
                  <a:pt x="11048681" y="6775"/>
                </a:lnTo>
                <a:lnTo>
                  <a:pt x="10997399" y="3468"/>
                </a:lnTo>
                <a:lnTo>
                  <a:pt x="10940665" y="1463"/>
                </a:lnTo>
                <a:lnTo>
                  <a:pt x="10878089" y="433"/>
                </a:lnTo>
                <a:lnTo>
                  <a:pt x="10733855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2438" y="262737"/>
            <a:ext cx="1380363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850" dirty="0"/>
              <a:t>Deep</a:t>
            </a:r>
            <a:r>
              <a:rPr sz="9450" spc="-480" dirty="0"/>
              <a:t> </a:t>
            </a:r>
            <a:r>
              <a:rPr sz="9450" spc="525" dirty="0"/>
              <a:t>Learning</a:t>
            </a:r>
            <a:r>
              <a:rPr sz="9450" spc="-480" dirty="0"/>
              <a:t> </a:t>
            </a:r>
            <a:r>
              <a:rPr sz="9450" spc="640" dirty="0"/>
              <a:t>Use</a:t>
            </a:r>
            <a:r>
              <a:rPr sz="9450" spc="-475" dirty="0"/>
              <a:t> </a:t>
            </a:r>
            <a:r>
              <a:rPr sz="9450" spc="850" dirty="0"/>
              <a:t>Cases</a:t>
            </a:r>
            <a:endParaRPr sz="94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266" y="1965509"/>
            <a:ext cx="7053243" cy="45606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42004" y="6327465"/>
            <a:ext cx="37179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75" dirty="0">
                <a:solidFill>
                  <a:srgbClr val="FFFFFF"/>
                </a:solidFill>
                <a:latin typeface="Calibri"/>
                <a:cs typeface="Calibri"/>
              </a:rPr>
              <a:t>Recommendation</a:t>
            </a:r>
            <a:endParaRPr sz="34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0050" y="1811929"/>
            <a:ext cx="7057376" cy="47877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081959" y="6287423"/>
            <a:ext cx="23139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90" dirty="0">
                <a:solidFill>
                  <a:srgbClr val="FFFFFF"/>
                </a:solidFill>
                <a:latin typeface="Calibri"/>
                <a:cs typeface="Calibri"/>
              </a:rPr>
              <a:t>Translation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849966" y="1032922"/>
            <a:ext cx="3428365" cy="3500120"/>
            <a:chOff x="14849966" y="1032922"/>
            <a:chExt cx="3428365" cy="350012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9966" y="1032922"/>
              <a:ext cx="3428074" cy="34280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777886" y="3878896"/>
              <a:ext cx="0" cy="563880"/>
            </a:xfrm>
            <a:custGeom>
              <a:avLst/>
              <a:gdLst/>
              <a:ahLst/>
              <a:cxnLst/>
              <a:rect l="l" t="t" r="r" b="b"/>
              <a:pathLst>
                <a:path h="563879">
                  <a:moveTo>
                    <a:pt x="0" y="0"/>
                  </a:moveTo>
                  <a:lnTo>
                    <a:pt x="0" y="553255"/>
                  </a:lnTo>
                  <a:lnTo>
                    <a:pt x="0" y="563726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27626" y="44321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34234" y="7475124"/>
            <a:ext cx="3791585" cy="2670810"/>
            <a:chOff x="1234234" y="7475124"/>
            <a:chExt cx="3791585" cy="267081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234" y="7475124"/>
              <a:ext cx="3791214" cy="2670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84759" y="8338751"/>
              <a:ext cx="2366645" cy="942975"/>
            </a:xfrm>
            <a:custGeom>
              <a:avLst/>
              <a:gdLst/>
              <a:ahLst/>
              <a:cxnLst/>
              <a:rect l="l" t="t" r="r" b="b"/>
              <a:pathLst>
                <a:path w="2366645" h="942975">
                  <a:moveTo>
                    <a:pt x="0" y="0"/>
                  </a:moveTo>
                  <a:lnTo>
                    <a:pt x="2366037" y="0"/>
                  </a:lnTo>
                  <a:lnTo>
                    <a:pt x="2366037" y="942820"/>
                  </a:lnTo>
                  <a:lnTo>
                    <a:pt x="0" y="942820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71615" y="10360680"/>
            <a:ext cx="3516629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32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3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04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38674" y="10360680"/>
            <a:ext cx="722693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90" dirty="0">
                <a:solidFill>
                  <a:srgbClr val="FFFFFF"/>
                </a:solidFill>
                <a:latin typeface="Calibri"/>
                <a:cs typeface="Calibri"/>
              </a:rPr>
              <a:t>Natural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5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Calibri"/>
                <a:cs typeface="Calibri"/>
              </a:rPr>
              <a:t>(NLP)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62871" y="7807048"/>
            <a:ext cx="3180080" cy="67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To: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6"/>
              </a:rPr>
              <a:t>daniel@mrdbourke.com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Hey</a:t>
            </a:r>
            <a:r>
              <a:rPr sz="19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Calibri"/>
                <a:cs typeface="Calibri"/>
              </a:rPr>
              <a:t>Daniel,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76865" y="7900797"/>
            <a:ext cx="3180080" cy="67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To: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6"/>
              </a:rPr>
              <a:t>daniel@mrdbourke.com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Hay</a:t>
            </a:r>
            <a:r>
              <a:rPr sz="19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40" dirty="0">
                <a:solidFill>
                  <a:srgbClr val="FFFFFF"/>
                </a:solidFill>
                <a:latin typeface="Calibri"/>
                <a:cs typeface="Calibri"/>
              </a:rPr>
              <a:t>daniel…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76865" y="8897625"/>
            <a:ext cx="43338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C0ongratu1ations!</a:t>
            </a:r>
            <a:r>
              <a:rPr sz="19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9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Calibri"/>
                <a:cs typeface="Calibri"/>
              </a:rPr>
              <a:t>win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Calibri"/>
                <a:cs typeface="Calibri"/>
              </a:rPr>
              <a:t>$1139239230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94039" y="9706662"/>
            <a:ext cx="8470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0" dirty="0">
                <a:solidFill>
                  <a:srgbClr val="FF968D"/>
                </a:solidFill>
                <a:latin typeface="Calibri"/>
                <a:cs typeface="Calibri"/>
              </a:rPr>
              <a:t>Spam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62871" y="8780840"/>
            <a:ext cx="4384040" cy="1328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6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0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45" dirty="0">
                <a:solidFill>
                  <a:srgbClr val="FFFFFF"/>
                </a:solidFill>
                <a:latin typeface="Calibri"/>
                <a:cs typeface="Calibri"/>
              </a:rPr>
              <a:t>incredible!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05" dirty="0">
                <a:solidFill>
                  <a:srgbClr val="FFFFFF"/>
                </a:solidFill>
                <a:latin typeface="Calibri"/>
                <a:cs typeface="Calibri"/>
              </a:rPr>
              <a:t>can’t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I’ve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Calibri"/>
                <a:cs typeface="Calibri"/>
              </a:rPr>
              <a:t>learned!</a:t>
            </a:r>
            <a:endParaRPr sz="1950">
              <a:latin typeface="Calibri"/>
              <a:cs typeface="Calibri"/>
            </a:endParaRPr>
          </a:p>
          <a:p>
            <a:pPr marL="1210945">
              <a:lnSpc>
                <a:spcPct val="100000"/>
              </a:lnSpc>
              <a:spcBef>
                <a:spcPts val="2205"/>
              </a:spcBef>
            </a:pPr>
            <a:r>
              <a:rPr sz="2450" spc="165" dirty="0">
                <a:solidFill>
                  <a:srgbClr val="88FA4E"/>
                </a:solidFill>
                <a:latin typeface="Calibri"/>
                <a:cs typeface="Calibri"/>
              </a:rPr>
              <a:t>Not</a:t>
            </a:r>
            <a:r>
              <a:rPr sz="2450" spc="-15" dirty="0">
                <a:solidFill>
                  <a:srgbClr val="88FA4E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88FA4E"/>
                </a:solidFill>
                <a:latin typeface="Calibri"/>
                <a:cs typeface="Calibri"/>
              </a:rPr>
              <a:t>spam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745070" y="4634446"/>
            <a:ext cx="5053965" cy="343789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495934" marR="1476375" algn="ctr">
              <a:lnSpc>
                <a:spcPts val="3030"/>
              </a:lnSpc>
              <a:spcBef>
                <a:spcPts val="610"/>
              </a:spcBef>
            </a:pPr>
            <a:r>
              <a:rPr sz="2900" spc="120" dirty="0">
                <a:solidFill>
                  <a:srgbClr val="FFFFFF"/>
                </a:solidFill>
                <a:latin typeface="Calibri"/>
                <a:cs typeface="Calibri"/>
              </a:rPr>
              <a:t>“Hey</a:t>
            </a:r>
            <a:r>
              <a:rPr sz="2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Siri,</a:t>
            </a:r>
            <a:r>
              <a:rPr sz="2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Calibri"/>
                <a:cs typeface="Calibri"/>
              </a:rPr>
              <a:t>who’s</a:t>
            </a:r>
            <a:r>
              <a:rPr sz="2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900" spc="204" dirty="0">
                <a:solidFill>
                  <a:srgbClr val="FFFFFF"/>
                </a:solidFill>
                <a:latin typeface="Calibri"/>
                <a:cs typeface="Calibri"/>
              </a:rPr>
              <a:t>biggest</a:t>
            </a:r>
            <a:r>
              <a:rPr sz="2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sz="2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80" dirty="0">
                <a:solidFill>
                  <a:srgbClr val="FFFFFF"/>
                </a:solidFill>
                <a:latin typeface="Calibri"/>
                <a:cs typeface="Calibri"/>
              </a:rPr>
              <a:t>dog</a:t>
            </a:r>
            <a:r>
              <a:rPr sz="2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5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9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all?”</a:t>
            </a:r>
            <a:endParaRPr sz="2900">
              <a:latin typeface="Calibri"/>
              <a:cs typeface="Calibri"/>
            </a:endParaRPr>
          </a:p>
          <a:p>
            <a:pPr marR="980440" algn="ctr">
              <a:lnSpc>
                <a:spcPct val="100000"/>
              </a:lnSpc>
              <a:spcBef>
                <a:spcPts val="3425"/>
              </a:spcBef>
            </a:pPr>
            <a:r>
              <a:rPr sz="3450" spc="335" dirty="0">
                <a:solidFill>
                  <a:srgbClr val="FFFFFF"/>
                </a:solidFill>
                <a:latin typeface="Calibri"/>
                <a:cs typeface="Calibri"/>
              </a:rPr>
              <a:t>Speech</a:t>
            </a:r>
            <a:r>
              <a:rPr sz="3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40" dirty="0">
                <a:solidFill>
                  <a:srgbClr val="FFFFFF"/>
                </a:solidFill>
                <a:latin typeface="Calibri"/>
                <a:cs typeface="Calibri"/>
              </a:rPr>
              <a:t>recognition</a:t>
            </a:r>
            <a:endParaRPr sz="3450">
              <a:latin typeface="Calibri"/>
              <a:cs typeface="Calibri"/>
            </a:endParaRPr>
          </a:p>
          <a:p>
            <a:pPr marL="1969135" marR="5080" indent="-1221740">
              <a:lnSpc>
                <a:spcPts val="3710"/>
              </a:lnSpc>
              <a:spcBef>
                <a:spcPts val="2380"/>
              </a:spcBef>
            </a:pP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Calibri"/>
                <a:cs typeface="Calibri"/>
              </a:rPr>
              <a:t>sequence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(seq2seq)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989188" y="9642402"/>
            <a:ext cx="463169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170" dirty="0">
                <a:solidFill>
                  <a:srgbClr val="FFFFFF"/>
                </a:solidFill>
                <a:latin typeface="Calibri"/>
                <a:cs typeface="Calibri"/>
              </a:rPr>
              <a:t>Classi&lt;cation/regression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 rot="21120000">
            <a:off x="2187649" y="153826"/>
            <a:ext cx="1991580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10"/>
              </a:lnSpc>
            </a:pPr>
            <a:r>
              <a:rPr sz="4950" b="1" spc="-240" dirty="0">
                <a:solidFill>
                  <a:srgbClr val="FFFFFF"/>
                </a:solidFill>
                <a:latin typeface="Arial"/>
                <a:cs typeface="Arial"/>
              </a:rPr>
              <a:t>(some)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74360" y="4140406"/>
            <a:ext cx="9955530" cy="3028315"/>
            <a:chOff x="5074360" y="4140406"/>
            <a:chExt cx="9955530" cy="3028315"/>
          </a:xfrm>
        </p:grpSpPr>
        <p:sp>
          <p:nvSpPr>
            <p:cNvPr id="3" name="object 3"/>
            <p:cNvSpPr/>
            <p:nvPr/>
          </p:nvSpPr>
          <p:spPr>
            <a:xfrm>
              <a:off x="5074360" y="4140406"/>
              <a:ext cx="9955530" cy="3028315"/>
            </a:xfrm>
            <a:custGeom>
              <a:avLst/>
              <a:gdLst/>
              <a:ahLst/>
              <a:cxnLst/>
              <a:rect l="l" t="t" r="r" b="b"/>
              <a:pathLst>
                <a:path w="9955530" h="3028315">
                  <a:moveTo>
                    <a:pt x="9461249" y="0"/>
                  </a:moveTo>
                  <a:lnTo>
                    <a:pt x="494128" y="0"/>
                  </a:lnTo>
                  <a:lnTo>
                    <a:pt x="426311" y="112"/>
                  </a:lnTo>
                  <a:lnTo>
                    <a:pt x="367357" y="897"/>
                  </a:lnTo>
                  <a:lnTo>
                    <a:pt x="316461" y="3027"/>
                  </a:lnTo>
                  <a:lnTo>
                    <a:pt x="272816" y="7176"/>
                  </a:lnTo>
                  <a:lnTo>
                    <a:pt x="204059" y="24220"/>
                  </a:lnTo>
                  <a:lnTo>
                    <a:pt x="156152" y="46595"/>
                  </a:lnTo>
                  <a:lnTo>
                    <a:pt x="113354" y="76627"/>
                  </a:lnTo>
                  <a:lnTo>
                    <a:pt x="76515" y="113466"/>
                  </a:lnTo>
                  <a:lnTo>
                    <a:pt x="46483" y="156264"/>
                  </a:lnTo>
                  <a:lnTo>
                    <a:pt x="24108" y="204171"/>
                  </a:lnTo>
                  <a:lnTo>
                    <a:pt x="7064" y="272928"/>
                  </a:lnTo>
                  <a:lnTo>
                    <a:pt x="2915" y="316573"/>
                  </a:lnTo>
                  <a:lnTo>
                    <a:pt x="784" y="367469"/>
                  </a:lnTo>
                  <a:lnTo>
                    <a:pt x="0" y="426423"/>
                  </a:lnTo>
                  <a:lnTo>
                    <a:pt x="0" y="2601318"/>
                  </a:lnTo>
                  <a:lnTo>
                    <a:pt x="784" y="2660272"/>
                  </a:lnTo>
                  <a:lnTo>
                    <a:pt x="2915" y="2711168"/>
                  </a:lnTo>
                  <a:lnTo>
                    <a:pt x="7064" y="2754813"/>
                  </a:lnTo>
                  <a:lnTo>
                    <a:pt x="24108" y="2823570"/>
                  </a:lnTo>
                  <a:lnTo>
                    <a:pt x="46483" y="2871477"/>
                  </a:lnTo>
                  <a:lnTo>
                    <a:pt x="76515" y="2914275"/>
                  </a:lnTo>
                  <a:lnTo>
                    <a:pt x="113354" y="2951115"/>
                  </a:lnTo>
                  <a:lnTo>
                    <a:pt x="156152" y="2981146"/>
                  </a:lnTo>
                  <a:lnTo>
                    <a:pt x="204059" y="3003522"/>
                  </a:lnTo>
                  <a:lnTo>
                    <a:pt x="272816" y="3020566"/>
                  </a:lnTo>
                  <a:lnTo>
                    <a:pt x="316461" y="3024714"/>
                  </a:lnTo>
                  <a:lnTo>
                    <a:pt x="367357" y="3026845"/>
                  </a:lnTo>
                  <a:lnTo>
                    <a:pt x="426311" y="3027630"/>
                  </a:lnTo>
                  <a:lnTo>
                    <a:pt x="494128" y="3027742"/>
                  </a:lnTo>
                  <a:lnTo>
                    <a:pt x="9461249" y="3027742"/>
                  </a:lnTo>
                  <a:lnTo>
                    <a:pt x="9529065" y="3027630"/>
                  </a:lnTo>
                  <a:lnTo>
                    <a:pt x="9588019" y="3026845"/>
                  </a:lnTo>
                  <a:lnTo>
                    <a:pt x="9638916" y="3024714"/>
                  </a:lnTo>
                  <a:lnTo>
                    <a:pt x="9682562" y="3020566"/>
                  </a:lnTo>
                  <a:lnTo>
                    <a:pt x="9751323" y="3003522"/>
                  </a:lnTo>
                  <a:lnTo>
                    <a:pt x="9799230" y="2981146"/>
                  </a:lnTo>
                  <a:lnTo>
                    <a:pt x="9842025" y="2951115"/>
                  </a:lnTo>
                  <a:lnTo>
                    <a:pt x="9878862" y="2914275"/>
                  </a:lnTo>
                  <a:lnTo>
                    <a:pt x="9908892" y="2871477"/>
                  </a:lnTo>
                  <a:lnTo>
                    <a:pt x="9931266" y="2823570"/>
                  </a:lnTo>
                  <a:lnTo>
                    <a:pt x="9948309" y="2754813"/>
                  </a:lnTo>
                  <a:lnTo>
                    <a:pt x="9952457" y="2711168"/>
                  </a:lnTo>
                  <a:lnTo>
                    <a:pt x="9954588" y="2660272"/>
                  </a:lnTo>
                  <a:lnTo>
                    <a:pt x="9955373" y="2601318"/>
                  </a:lnTo>
                  <a:lnTo>
                    <a:pt x="9955373" y="426423"/>
                  </a:lnTo>
                  <a:lnTo>
                    <a:pt x="9954588" y="367469"/>
                  </a:lnTo>
                  <a:lnTo>
                    <a:pt x="9952457" y="316573"/>
                  </a:lnTo>
                  <a:lnTo>
                    <a:pt x="9948309" y="272928"/>
                  </a:lnTo>
                  <a:lnTo>
                    <a:pt x="9931266" y="204171"/>
                  </a:lnTo>
                  <a:lnTo>
                    <a:pt x="9908892" y="156264"/>
                  </a:lnTo>
                  <a:lnTo>
                    <a:pt x="9878862" y="113466"/>
                  </a:lnTo>
                  <a:lnTo>
                    <a:pt x="9842025" y="76627"/>
                  </a:lnTo>
                  <a:lnTo>
                    <a:pt x="9799230" y="46595"/>
                  </a:lnTo>
                  <a:lnTo>
                    <a:pt x="9751323" y="24220"/>
                  </a:lnTo>
                  <a:lnTo>
                    <a:pt x="9682562" y="7176"/>
                  </a:lnTo>
                  <a:lnTo>
                    <a:pt x="9638916" y="3027"/>
                  </a:lnTo>
                  <a:lnTo>
                    <a:pt x="9588019" y="897"/>
                  </a:lnTo>
                  <a:lnTo>
                    <a:pt x="9529065" y="112"/>
                  </a:lnTo>
                  <a:lnTo>
                    <a:pt x="9461249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8336" y="4609941"/>
              <a:ext cx="9580040" cy="2364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7946" y="208031"/>
            <a:ext cx="933259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675" dirty="0"/>
              <a:t>What</a:t>
            </a:r>
            <a:r>
              <a:rPr sz="9450" spc="-490" dirty="0"/>
              <a:t> </a:t>
            </a:r>
            <a:r>
              <a:rPr sz="9450" spc="370" dirty="0"/>
              <a:t>is</a:t>
            </a:r>
            <a:r>
              <a:rPr sz="9450" spc="-490" dirty="0"/>
              <a:t> </a:t>
            </a:r>
            <a:r>
              <a:rPr sz="9450" spc="665" dirty="0"/>
              <a:t>P</a:t>
            </a:r>
            <a:r>
              <a:rPr sz="9450" spc="580" dirty="0"/>
              <a:t>y</a:t>
            </a:r>
            <a:r>
              <a:rPr sz="9450" spc="-95" dirty="0"/>
              <a:t>T</a:t>
            </a:r>
            <a:r>
              <a:rPr sz="9450" spc="575" dirty="0"/>
              <a:t>o</a:t>
            </a:r>
            <a:r>
              <a:rPr sz="9450" spc="425" dirty="0"/>
              <a:t>r</a:t>
            </a:r>
            <a:r>
              <a:rPr sz="9450" spc="595" dirty="0"/>
              <a:t>c</a:t>
            </a:r>
            <a:r>
              <a:rPr sz="9450" spc="320" dirty="0"/>
              <a:t>h</a:t>
            </a:r>
            <a:r>
              <a:rPr sz="9450" spc="740" dirty="0"/>
              <a:t>?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1130674" y="2022694"/>
            <a:ext cx="17780000" cy="7666990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449580" indent="-436880">
              <a:lnSpc>
                <a:spcPct val="100000"/>
              </a:lnSpc>
              <a:spcBef>
                <a:spcPts val="1825"/>
              </a:spcBef>
              <a:buSzPct val="123255"/>
              <a:buChar char="•"/>
              <a:tabLst>
                <a:tab pos="449580" algn="l"/>
              </a:tabLst>
            </a:pPr>
            <a:r>
              <a:rPr sz="4300" spc="19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20" dirty="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4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5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9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85" dirty="0">
                <a:solidFill>
                  <a:srgbClr val="FFFFFF"/>
                </a:solidFill>
                <a:latin typeface="Calibri"/>
                <a:cs typeface="Calibri"/>
              </a:rPr>
              <a:t>framework*</a:t>
            </a:r>
            <a:endParaRPr sz="4300">
              <a:latin typeface="Calibri"/>
              <a:cs typeface="Calibri"/>
            </a:endParaRPr>
          </a:p>
          <a:p>
            <a:pPr marL="449580" marR="436880" indent="-437515">
              <a:lnSpc>
                <a:spcPts val="5050"/>
              </a:lnSpc>
              <a:spcBef>
                <a:spcPts val="3375"/>
              </a:spcBef>
              <a:buSzPct val="123255"/>
              <a:buChar char="•"/>
              <a:tabLst>
                <a:tab pos="449580" algn="l"/>
              </a:tabLst>
            </a:pPr>
            <a:r>
              <a:rPr sz="4300" spc="204" dirty="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sz="4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65" dirty="0">
                <a:solidFill>
                  <a:srgbClr val="FFFFFF"/>
                </a:solidFill>
                <a:latin typeface="Calibri"/>
                <a:cs typeface="Calibri"/>
              </a:rPr>
              <a:t>fast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5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9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8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8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7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4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90" dirty="0">
                <a:solidFill>
                  <a:srgbClr val="FFFFFF"/>
                </a:solidFill>
                <a:latin typeface="Calibri"/>
                <a:cs typeface="Calibri"/>
              </a:rPr>
              <a:t>(able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6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4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4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4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45" dirty="0">
                <a:solidFill>
                  <a:srgbClr val="FFFFFF"/>
                </a:solidFill>
                <a:latin typeface="Calibri"/>
                <a:cs typeface="Calibri"/>
              </a:rPr>
              <a:t>GPU/many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GPUs)</a:t>
            </a:r>
            <a:endParaRPr sz="4300">
              <a:latin typeface="Calibri"/>
              <a:cs typeface="Calibri"/>
            </a:endParaRPr>
          </a:p>
          <a:p>
            <a:pPr marL="449580" indent="-436880">
              <a:lnSpc>
                <a:spcPts val="5105"/>
              </a:lnSpc>
              <a:spcBef>
                <a:spcPts val="2960"/>
              </a:spcBef>
              <a:buSzPct val="123255"/>
              <a:buChar char="•"/>
              <a:tabLst>
                <a:tab pos="449580" algn="l"/>
              </a:tabLst>
            </a:pPr>
            <a:r>
              <a:rPr sz="4300" spc="295" dirty="0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6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7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25" dirty="0">
                <a:solidFill>
                  <a:srgbClr val="FFFFFF"/>
                </a:solidFill>
                <a:latin typeface="Calibri"/>
                <a:cs typeface="Calibri"/>
              </a:rPr>
              <a:t>pre-</a:t>
            </a:r>
            <a:r>
              <a:rPr sz="4300" spc="170" dirty="0">
                <a:solidFill>
                  <a:srgbClr val="FFFFFF"/>
                </a:solidFill>
                <a:latin typeface="Calibri"/>
                <a:cs typeface="Calibri"/>
              </a:rPr>
              <a:t>built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5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9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15" dirty="0">
                <a:solidFill>
                  <a:srgbClr val="FFFFFF"/>
                </a:solidFill>
                <a:latin typeface="Calibri"/>
                <a:cs typeface="Calibri"/>
              </a:rPr>
              <a:t>(Torch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45" dirty="0">
                <a:solidFill>
                  <a:srgbClr val="FFFFFF"/>
                </a:solidFill>
                <a:latin typeface="Calibri"/>
                <a:cs typeface="Calibri"/>
              </a:rPr>
              <a:t>Hub/</a:t>
            </a:r>
            <a:endParaRPr sz="4300">
              <a:latin typeface="Calibri"/>
              <a:cs typeface="Calibri"/>
            </a:endParaRPr>
          </a:p>
          <a:p>
            <a:pPr marL="449580">
              <a:lnSpc>
                <a:spcPts val="5105"/>
              </a:lnSpc>
            </a:pPr>
            <a:r>
              <a:rPr sz="43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torchvision.models</a:t>
            </a:r>
            <a:r>
              <a:rPr sz="43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4300">
              <a:latin typeface="Calibri"/>
              <a:cs typeface="Calibri"/>
            </a:endParaRPr>
          </a:p>
          <a:p>
            <a:pPr marL="449580" marR="1310005" indent="-437515">
              <a:lnSpc>
                <a:spcPts val="5050"/>
              </a:lnSpc>
              <a:spcBef>
                <a:spcPts val="3370"/>
              </a:spcBef>
              <a:buSzPct val="123255"/>
              <a:buChar char="•"/>
              <a:tabLst>
                <a:tab pos="449580" algn="l"/>
              </a:tabLst>
            </a:pPr>
            <a:r>
              <a:rPr sz="4300" spc="250" dirty="0">
                <a:solidFill>
                  <a:srgbClr val="FFFFFF"/>
                </a:solidFill>
                <a:latin typeface="Calibri"/>
                <a:cs typeface="Calibri"/>
              </a:rPr>
              <a:t>Whole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50" dirty="0">
                <a:solidFill>
                  <a:srgbClr val="FFFFFF"/>
                </a:solidFill>
                <a:latin typeface="Calibri"/>
                <a:cs typeface="Calibri"/>
              </a:rPr>
              <a:t>stack: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0" dirty="0">
                <a:solidFill>
                  <a:srgbClr val="FFFFFF"/>
                </a:solidFill>
                <a:latin typeface="Calibri"/>
                <a:cs typeface="Calibri"/>
              </a:rPr>
              <a:t>preprocess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04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04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70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8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70" dirty="0">
                <a:solidFill>
                  <a:srgbClr val="FFFFFF"/>
                </a:solidFill>
                <a:latin typeface="Calibri"/>
                <a:cs typeface="Calibri"/>
              </a:rPr>
              <a:t>your </a:t>
            </a:r>
            <a:r>
              <a:rPr sz="4300" spc="204" dirty="0">
                <a:solidFill>
                  <a:srgbClr val="FFFFFF"/>
                </a:solidFill>
                <a:latin typeface="Calibri"/>
                <a:cs typeface="Calibri"/>
              </a:rPr>
              <a:t>application/cloud</a:t>
            </a:r>
            <a:endParaRPr sz="4300">
              <a:latin typeface="Calibri"/>
              <a:cs typeface="Calibri"/>
            </a:endParaRPr>
          </a:p>
          <a:p>
            <a:pPr marL="449580" marR="5080" indent="-437515">
              <a:lnSpc>
                <a:spcPts val="5050"/>
              </a:lnSpc>
              <a:spcBef>
                <a:spcPts val="3170"/>
              </a:spcBef>
              <a:buSzPct val="123255"/>
              <a:buChar char="•"/>
              <a:tabLst>
                <a:tab pos="449580" algn="l"/>
              </a:tabLst>
            </a:pPr>
            <a:r>
              <a:rPr sz="4300" spc="180" dirty="0">
                <a:solidFill>
                  <a:srgbClr val="FFFFFF"/>
                </a:solidFill>
                <a:latin typeface="Calibri"/>
                <a:cs typeface="Calibri"/>
              </a:rPr>
              <a:t>Originally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10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65" dirty="0">
                <a:solidFill>
                  <a:srgbClr val="FFFFFF"/>
                </a:solidFill>
                <a:latin typeface="Calibri"/>
                <a:cs typeface="Calibri"/>
              </a:rPr>
              <a:t>in-</a:t>
            </a:r>
            <a:r>
              <a:rPr sz="4300" spc="229" dirty="0">
                <a:solidFill>
                  <a:srgbClr val="FFFFFF"/>
                </a:solidFill>
                <a:latin typeface="Calibri"/>
                <a:cs typeface="Calibri"/>
              </a:rPr>
              <a:t>house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2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75" dirty="0">
                <a:solidFill>
                  <a:srgbClr val="FFFFFF"/>
                </a:solidFill>
                <a:latin typeface="Calibri"/>
                <a:cs typeface="Calibri"/>
              </a:rPr>
              <a:t>Facebook/Meta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15" dirty="0">
                <a:solidFill>
                  <a:srgbClr val="FFFFFF"/>
                </a:solidFill>
                <a:latin typeface="Calibri"/>
                <a:cs typeface="Calibri"/>
              </a:rPr>
              <a:t>(now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open- </a:t>
            </a:r>
            <a:r>
              <a:rPr sz="4300" spc="26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2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5" dirty="0">
                <a:solidFill>
                  <a:srgbClr val="FFFFFF"/>
                </a:solidFill>
                <a:latin typeface="Calibri"/>
                <a:cs typeface="Calibri"/>
              </a:rPr>
              <a:t>companies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6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45" dirty="0">
                <a:solidFill>
                  <a:srgbClr val="FFFFFF"/>
                </a:solidFill>
                <a:latin typeface="Calibri"/>
                <a:cs typeface="Calibri"/>
              </a:rPr>
              <a:t>Tesla,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85" dirty="0">
                <a:solidFill>
                  <a:srgbClr val="FFFFFF"/>
                </a:solidFill>
                <a:latin typeface="Calibri"/>
                <a:cs typeface="Calibri"/>
              </a:rPr>
              <a:t>Microsoft,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0" dirty="0">
                <a:solidFill>
                  <a:srgbClr val="FFFFFF"/>
                </a:solidFill>
                <a:latin typeface="Calibri"/>
                <a:cs typeface="Calibri"/>
              </a:rPr>
              <a:t>OpenAI)</a:t>
            </a:r>
            <a:endParaRPr sz="4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35976" y="0"/>
            <a:ext cx="2630249" cy="23028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5297" y="10667113"/>
            <a:ext cx="75679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35" dirty="0">
                <a:solidFill>
                  <a:srgbClr val="FFFFFF"/>
                </a:solidFill>
                <a:latin typeface="Calibri"/>
                <a:cs typeface="Calibri"/>
              </a:rPr>
              <a:t>*Source:</a:t>
            </a:r>
            <a:r>
              <a:rPr sz="24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u="heavy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paperswithcode.com/trends</a:t>
            </a:r>
            <a:r>
              <a:rPr sz="24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24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Calibri"/>
                <a:cs typeface="Calibri"/>
              </a:rPr>
              <a:t>2022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904" rIns="0" bIns="0" rtlCol="0">
            <a:spAutoFit/>
          </a:bodyPr>
          <a:lstStyle/>
          <a:p>
            <a:pPr marL="5860415">
              <a:lnSpc>
                <a:spcPct val="100000"/>
              </a:lnSpc>
              <a:spcBef>
                <a:spcPts val="130"/>
              </a:spcBef>
            </a:pPr>
            <a:r>
              <a:rPr sz="9450" spc="725" dirty="0"/>
              <a:t>Why</a:t>
            </a:r>
            <a:r>
              <a:rPr sz="9450" spc="-490" dirty="0"/>
              <a:t> </a:t>
            </a:r>
            <a:r>
              <a:rPr sz="9450" spc="665" dirty="0"/>
              <a:t>P</a:t>
            </a:r>
            <a:r>
              <a:rPr sz="9450" spc="580" dirty="0"/>
              <a:t>y</a:t>
            </a:r>
            <a:r>
              <a:rPr sz="9450" spc="-95" dirty="0"/>
              <a:t>T</a:t>
            </a:r>
            <a:r>
              <a:rPr sz="9450" spc="575" dirty="0"/>
              <a:t>o</a:t>
            </a:r>
            <a:r>
              <a:rPr sz="9450" spc="425" dirty="0"/>
              <a:t>r</a:t>
            </a:r>
            <a:r>
              <a:rPr sz="9450" spc="595" dirty="0"/>
              <a:t>c</a:t>
            </a:r>
            <a:r>
              <a:rPr sz="9450" spc="320" dirty="0"/>
              <a:t>h</a:t>
            </a:r>
            <a:r>
              <a:rPr sz="9450" spc="740" dirty="0"/>
              <a:t>?</a:t>
            </a:r>
            <a:endParaRPr sz="9450"/>
          </a:p>
        </p:txBody>
      </p:sp>
      <p:grpSp>
        <p:nvGrpSpPr>
          <p:cNvPr id="3" name="object 3"/>
          <p:cNvGrpSpPr/>
          <p:nvPr/>
        </p:nvGrpSpPr>
        <p:grpSpPr>
          <a:xfrm>
            <a:off x="3339351" y="0"/>
            <a:ext cx="15227300" cy="10547350"/>
            <a:chOff x="3339351" y="0"/>
            <a:chExt cx="15227300" cy="10547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35975" y="0"/>
              <a:ext cx="2630249" cy="23028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9351" y="1620281"/>
              <a:ext cx="13425392" cy="89264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8998" y="9907708"/>
            <a:ext cx="11713210" cy="1308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3450" spc="265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3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Calibri"/>
                <a:cs typeface="Calibri"/>
              </a:rPr>
              <a:t>favourite</a:t>
            </a:r>
            <a:endParaRPr sz="3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0"/>
              </a:spcBef>
            </a:pPr>
            <a:r>
              <a:rPr sz="2450" b="1" spc="175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245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u="heavy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paperswithcode.com/trends</a:t>
            </a:r>
            <a:r>
              <a:rPr sz="24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24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Calibri"/>
                <a:cs typeface="Calibri"/>
              </a:rPr>
              <a:t>2022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068857" y="6007784"/>
            <a:ext cx="2692400" cy="1977389"/>
            <a:chOff x="12068857" y="6007784"/>
            <a:chExt cx="2692400" cy="1977389"/>
          </a:xfrm>
        </p:grpSpPr>
        <p:sp>
          <p:nvSpPr>
            <p:cNvPr id="8" name="object 8"/>
            <p:cNvSpPr/>
            <p:nvPr/>
          </p:nvSpPr>
          <p:spPr>
            <a:xfrm>
              <a:off x="12089799" y="6028726"/>
              <a:ext cx="1778635" cy="218440"/>
            </a:xfrm>
            <a:custGeom>
              <a:avLst/>
              <a:gdLst/>
              <a:ahLst/>
              <a:cxnLst/>
              <a:rect l="l" t="t" r="r" b="b"/>
              <a:pathLst>
                <a:path w="1778634" h="218439">
                  <a:moveTo>
                    <a:pt x="166882" y="0"/>
                  </a:moveTo>
                  <a:lnTo>
                    <a:pt x="1611289" y="0"/>
                  </a:lnTo>
                  <a:lnTo>
                    <a:pt x="1643517" y="102"/>
                  </a:lnTo>
                  <a:lnTo>
                    <a:pt x="1690151" y="2777"/>
                  </a:lnTo>
                  <a:lnTo>
                    <a:pt x="1727775" y="17170"/>
                  </a:lnTo>
                  <a:lnTo>
                    <a:pt x="1761000" y="50395"/>
                  </a:lnTo>
                  <a:lnTo>
                    <a:pt x="1776512" y="90211"/>
                  </a:lnTo>
                  <a:lnTo>
                    <a:pt x="1778170" y="109168"/>
                  </a:lnTo>
                  <a:lnTo>
                    <a:pt x="1777754" y="118692"/>
                  </a:lnTo>
                  <a:lnTo>
                    <a:pt x="1761000" y="167942"/>
                  </a:lnTo>
                  <a:lnTo>
                    <a:pt x="1727775" y="201167"/>
                  </a:lnTo>
                  <a:lnTo>
                    <a:pt x="1690151" y="215560"/>
                  </a:lnTo>
                  <a:lnTo>
                    <a:pt x="1643517" y="218234"/>
                  </a:lnTo>
                  <a:lnTo>
                    <a:pt x="1611289" y="218337"/>
                  </a:lnTo>
                  <a:lnTo>
                    <a:pt x="166882" y="218337"/>
                  </a:lnTo>
                  <a:lnTo>
                    <a:pt x="108663" y="217514"/>
                  </a:lnTo>
                  <a:lnTo>
                    <a:pt x="50395" y="201167"/>
                  </a:lnTo>
                  <a:lnTo>
                    <a:pt x="17170" y="167942"/>
                  </a:lnTo>
                  <a:lnTo>
                    <a:pt x="1658" y="128125"/>
                  </a:lnTo>
                  <a:lnTo>
                    <a:pt x="0" y="109168"/>
                  </a:lnTo>
                  <a:lnTo>
                    <a:pt x="416" y="99645"/>
                  </a:lnTo>
                  <a:lnTo>
                    <a:pt x="17170" y="50395"/>
                  </a:lnTo>
                  <a:lnTo>
                    <a:pt x="50395" y="17170"/>
                  </a:lnTo>
                  <a:lnTo>
                    <a:pt x="88019" y="2777"/>
                  </a:lnTo>
                  <a:lnTo>
                    <a:pt x="134654" y="102"/>
                  </a:lnTo>
                  <a:lnTo>
                    <a:pt x="166882" y="0"/>
                  </a:lnTo>
                  <a:close/>
                </a:path>
              </a:pathLst>
            </a:custGeom>
            <a:ln w="41883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366494" y="7549186"/>
              <a:ext cx="1395095" cy="436245"/>
            </a:xfrm>
            <a:custGeom>
              <a:avLst/>
              <a:gdLst/>
              <a:ahLst/>
              <a:cxnLst/>
              <a:rect l="l" t="t" r="r" b="b"/>
              <a:pathLst>
                <a:path w="1395094" h="436245">
                  <a:moveTo>
                    <a:pt x="72667" y="83"/>
                  </a:moveTo>
                  <a:lnTo>
                    <a:pt x="32092" y="3067"/>
                  </a:lnTo>
                  <a:lnTo>
                    <a:pt x="4663" y="34857"/>
                  </a:lnTo>
                  <a:lnTo>
                    <a:pt x="0" y="367278"/>
                  </a:lnTo>
                  <a:lnTo>
                    <a:pt x="259" y="378368"/>
                  </a:lnTo>
                  <a:lnTo>
                    <a:pt x="19745" y="415349"/>
                  </a:lnTo>
                  <a:lnTo>
                    <a:pt x="1335648" y="435787"/>
                  </a:lnTo>
                  <a:lnTo>
                    <a:pt x="1346739" y="435526"/>
                  </a:lnTo>
                  <a:lnTo>
                    <a:pt x="1383721" y="416038"/>
                  </a:lnTo>
                  <a:lnTo>
                    <a:pt x="1394573" y="68508"/>
                  </a:lnTo>
                  <a:lnTo>
                    <a:pt x="1394314" y="57418"/>
                  </a:lnTo>
                  <a:lnTo>
                    <a:pt x="1374827" y="20437"/>
                  </a:lnTo>
                  <a:lnTo>
                    <a:pt x="72667" y="83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3508" y="7614388"/>
              <a:ext cx="1342363" cy="343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904" rIns="0" bIns="0" rtlCol="0">
            <a:spAutoFit/>
          </a:bodyPr>
          <a:lstStyle/>
          <a:p>
            <a:pPr marL="5860415">
              <a:lnSpc>
                <a:spcPct val="100000"/>
              </a:lnSpc>
              <a:spcBef>
                <a:spcPts val="130"/>
              </a:spcBef>
            </a:pPr>
            <a:r>
              <a:rPr sz="9450" spc="725" dirty="0"/>
              <a:t>Why</a:t>
            </a:r>
            <a:r>
              <a:rPr sz="9450" spc="-490" dirty="0"/>
              <a:t> </a:t>
            </a:r>
            <a:r>
              <a:rPr sz="9450" spc="665" dirty="0"/>
              <a:t>P</a:t>
            </a:r>
            <a:r>
              <a:rPr sz="9450" spc="580" dirty="0"/>
              <a:t>y</a:t>
            </a:r>
            <a:r>
              <a:rPr sz="9450" spc="-95" dirty="0"/>
              <a:t>T</a:t>
            </a:r>
            <a:r>
              <a:rPr sz="9450" spc="575" dirty="0"/>
              <a:t>o</a:t>
            </a:r>
            <a:r>
              <a:rPr sz="9450" spc="425" dirty="0"/>
              <a:t>r</a:t>
            </a:r>
            <a:r>
              <a:rPr sz="9450" spc="595" dirty="0"/>
              <a:t>c</a:t>
            </a:r>
            <a:r>
              <a:rPr sz="9450" spc="320" dirty="0"/>
              <a:t>h</a:t>
            </a:r>
            <a:r>
              <a:rPr sz="9450" spc="740" dirty="0"/>
              <a:t>?</a:t>
            </a:r>
            <a:endParaRPr sz="945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790285" cy="11291570"/>
            <a:chOff x="0" y="0"/>
            <a:chExt cx="18790285" cy="11291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35976" y="0"/>
              <a:ext cx="2630249" cy="23028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509" y="2054346"/>
              <a:ext cx="9566598" cy="62859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0395" y="2028170"/>
              <a:ext cx="5905579" cy="70678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3790" y="4509770"/>
              <a:ext cx="9566598" cy="67284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3265" y="8192381"/>
              <a:ext cx="7036518" cy="25859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115" y="5571719"/>
              <a:ext cx="7468308" cy="57194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89446"/>
              <a:ext cx="8357121" cy="601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904" rIns="0" bIns="0" rtlCol="0">
            <a:spAutoFit/>
          </a:bodyPr>
          <a:lstStyle/>
          <a:p>
            <a:pPr marL="4255135">
              <a:lnSpc>
                <a:spcPct val="100000"/>
              </a:lnSpc>
              <a:spcBef>
                <a:spcPts val="130"/>
              </a:spcBef>
            </a:pPr>
            <a:r>
              <a:rPr sz="9450" spc="675" dirty="0"/>
              <a:t>What</a:t>
            </a:r>
            <a:r>
              <a:rPr sz="9450" spc="-495" dirty="0"/>
              <a:t> </a:t>
            </a:r>
            <a:r>
              <a:rPr sz="9450" spc="370" dirty="0"/>
              <a:t>is</a:t>
            </a:r>
            <a:r>
              <a:rPr sz="9450" spc="-490" dirty="0"/>
              <a:t> </a:t>
            </a:r>
            <a:r>
              <a:rPr sz="9450" spc="720" dirty="0"/>
              <a:t>a</a:t>
            </a:r>
            <a:r>
              <a:rPr sz="9450" spc="-490" dirty="0"/>
              <a:t> </a:t>
            </a:r>
            <a:r>
              <a:rPr sz="9450" spc="570" dirty="0"/>
              <a:t>GPU/TPU?</a:t>
            </a:r>
            <a:endParaRPr sz="9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993" y="2114464"/>
            <a:ext cx="7186915" cy="40426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800" y="7146952"/>
            <a:ext cx="8523300" cy="314126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73978" y="10526038"/>
            <a:ext cx="60369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70" dirty="0">
                <a:solidFill>
                  <a:srgbClr val="FFFFFF"/>
                </a:solidFill>
                <a:latin typeface="Calibri"/>
                <a:cs typeface="Calibri"/>
              </a:rPr>
              <a:t>GPU</a:t>
            </a:r>
            <a:r>
              <a:rPr sz="330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80" dirty="0">
                <a:solidFill>
                  <a:srgbClr val="FFFFFF"/>
                </a:solidFill>
                <a:latin typeface="Calibri"/>
                <a:cs typeface="Calibri"/>
              </a:rPr>
              <a:t>(Graphics</a:t>
            </a:r>
            <a:r>
              <a:rPr sz="330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330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85" dirty="0">
                <a:solidFill>
                  <a:srgbClr val="FFFFFF"/>
                </a:solidFill>
                <a:latin typeface="Calibri"/>
                <a:cs typeface="Calibri"/>
              </a:rPr>
              <a:t>Unit)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78861" y="3147029"/>
            <a:ext cx="8641648" cy="50144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124354" y="8434053"/>
            <a:ext cx="55511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29" dirty="0">
                <a:solidFill>
                  <a:srgbClr val="FFFFFF"/>
                </a:solidFill>
                <a:latin typeface="Calibri"/>
                <a:cs typeface="Calibri"/>
              </a:rPr>
              <a:t>TPU</a:t>
            </a:r>
            <a:r>
              <a:rPr sz="3300" b="1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40" dirty="0">
                <a:solidFill>
                  <a:srgbClr val="FFFFFF"/>
                </a:solidFill>
                <a:latin typeface="Calibri"/>
                <a:cs typeface="Calibri"/>
              </a:rPr>
              <a:t>(Tensor</a:t>
            </a:r>
            <a:r>
              <a:rPr sz="3300" b="1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3300" b="1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85" dirty="0">
                <a:solidFill>
                  <a:srgbClr val="FFFFFF"/>
                </a:solidFill>
                <a:latin typeface="Calibri"/>
                <a:cs typeface="Calibri"/>
              </a:rPr>
              <a:t>Unit)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041019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45" dirty="0"/>
              <a:t>“What</a:t>
            </a:r>
            <a:r>
              <a:rPr sz="9450" spc="-495" dirty="0"/>
              <a:t> </a:t>
            </a:r>
            <a:r>
              <a:rPr sz="9450" spc="355" dirty="0"/>
              <a:t>is</a:t>
            </a:r>
            <a:r>
              <a:rPr sz="9450" spc="-490" dirty="0"/>
              <a:t> </a:t>
            </a:r>
            <a:r>
              <a:rPr sz="9450" spc="720" dirty="0"/>
              <a:t>a</a:t>
            </a:r>
            <a:r>
              <a:rPr sz="9450" spc="-490" dirty="0"/>
              <a:t> </a:t>
            </a:r>
            <a:r>
              <a:rPr sz="9450" spc="465" dirty="0"/>
              <a:t>tensor?”</a:t>
            </a:r>
            <a:endParaRPr sz="94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61949" y="4836724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18125" y="1468336"/>
            <a:ext cx="11188065" cy="6600825"/>
            <a:chOff x="618125" y="1468336"/>
            <a:chExt cx="11188065" cy="6600825"/>
          </a:xfrm>
        </p:grpSpPr>
        <p:sp>
          <p:nvSpPr>
            <p:cNvPr id="4" name="object 4"/>
            <p:cNvSpPr/>
            <p:nvPr/>
          </p:nvSpPr>
          <p:spPr>
            <a:xfrm>
              <a:off x="4261437" y="4991720"/>
              <a:ext cx="3380104" cy="2145030"/>
            </a:xfrm>
            <a:custGeom>
              <a:avLst/>
              <a:gdLst/>
              <a:ahLst/>
              <a:cxnLst/>
              <a:rect l="l" t="t" r="r" b="b"/>
              <a:pathLst>
                <a:path w="3380104" h="2145029">
                  <a:moveTo>
                    <a:pt x="3049757" y="0"/>
                  </a:moveTo>
                  <a:lnTo>
                    <a:pt x="330014" y="0"/>
                  </a:lnTo>
                  <a:lnTo>
                    <a:pt x="264342" y="252"/>
                  </a:lnTo>
                  <a:lnTo>
                    <a:pt x="211382" y="2021"/>
                  </a:lnTo>
                  <a:lnTo>
                    <a:pt x="169315" y="6822"/>
                  </a:lnTo>
                  <a:lnTo>
                    <a:pt x="96854" y="35668"/>
                  </a:lnTo>
                  <a:lnTo>
                    <a:pt x="62931" y="62931"/>
                  </a:lnTo>
                  <a:lnTo>
                    <a:pt x="35668" y="96854"/>
                  </a:lnTo>
                  <a:lnTo>
                    <a:pt x="16172" y="136329"/>
                  </a:lnTo>
                  <a:lnTo>
                    <a:pt x="2021" y="211382"/>
                  </a:lnTo>
                  <a:lnTo>
                    <a:pt x="252" y="264342"/>
                  </a:lnTo>
                  <a:lnTo>
                    <a:pt x="0" y="330014"/>
                  </a:lnTo>
                  <a:lnTo>
                    <a:pt x="0" y="1814725"/>
                  </a:lnTo>
                  <a:lnTo>
                    <a:pt x="252" y="1880396"/>
                  </a:lnTo>
                  <a:lnTo>
                    <a:pt x="2021" y="1933357"/>
                  </a:lnTo>
                  <a:lnTo>
                    <a:pt x="6822" y="1975423"/>
                  </a:lnTo>
                  <a:lnTo>
                    <a:pt x="35668" y="2047885"/>
                  </a:lnTo>
                  <a:lnTo>
                    <a:pt x="62931" y="2081808"/>
                  </a:lnTo>
                  <a:lnTo>
                    <a:pt x="96854" y="2109071"/>
                  </a:lnTo>
                  <a:lnTo>
                    <a:pt x="136328" y="2128567"/>
                  </a:lnTo>
                  <a:lnTo>
                    <a:pt x="211382" y="2142718"/>
                  </a:lnTo>
                  <a:lnTo>
                    <a:pt x="264342" y="2144487"/>
                  </a:lnTo>
                  <a:lnTo>
                    <a:pt x="330014" y="2144739"/>
                  </a:lnTo>
                  <a:lnTo>
                    <a:pt x="3049757" y="2144739"/>
                  </a:lnTo>
                  <a:lnTo>
                    <a:pt x="3115428" y="2144487"/>
                  </a:lnTo>
                  <a:lnTo>
                    <a:pt x="3168388" y="2142718"/>
                  </a:lnTo>
                  <a:lnTo>
                    <a:pt x="3210454" y="2137917"/>
                  </a:lnTo>
                  <a:lnTo>
                    <a:pt x="3282916" y="2109071"/>
                  </a:lnTo>
                  <a:lnTo>
                    <a:pt x="3316839" y="2081808"/>
                  </a:lnTo>
                  <a:lnTo>
                    <a:pt x="3344102" y="2047885"/>
                  </a:lnTo>
                  <a:lnTo>
                    <a:pt x="3363599" y="2008410"/>
                  </a:lnTo>
                  <a:lnTo>
                    <a:pt x="3377749" y="1933357"/>
                  </a:lnTo>
                  <a:lnTo>
                    <a:pt x="3379518" y="1880396"/>
                  </a:lnTo>
                  <a:lnTo>
                    <a:pt x="3379771" y="1814725"/>
                  </a:lnTo>
                  <a:lnTo>
                    <a:pt x="3379771" y="330014"/>
                  </a:lnTo>
                  <a:lnTo>
                    <a:pt x="3379518" y="264342"/>
                  </a:lnTo>
                  <a:lnTo>
                    <a:pt x="3377749" y="211382"/>
                  </a:lnTo>
                  <a:lnTo>
                    <a:pt x="3372948" y="169316"/>
                  </a:lnTo>
                  <a:lnTo>
                    <a:pt x="3344102" y="96854"/>
                  </a:lnTo>
                  <a:lnTo>
                    <a:pt x="3316839" y="62931"/>
                  </a:lnTo>
                  <a:lnTo>
                    <a:pt x="3282916" y="35668"/>
                  </a:lnTo>
                  <a:lnTo>
                    <a:pt x="3243441" y="16172"/>
                  </a:lnTo>
                  <a:lnTo>
                    <a:pt x="3168388" y="2021"/>
                  </a:lnTo>
                  <a:lnTo>
                    <a:pt x="3115428" y="252"/>
                  </a:lnTo>
                  <a:lnTo>
                    <a:pt x="3049757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1468336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9" y="2415072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5" y="2938329"/>
              <a:ext cx="1364257" cy="13642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6979" y="4059488"/>
              <a:ext cx="4009203" cy="400920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01503" y="346504"/>
            <a:ext cx="91255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355" dirty="0"/>
              <a:t>Neural</a:t>
            </a:r>
            <a:r>
              <a:rPr sz="9450" spc="-495" dirty="0"/>
              <a:t> </a:t>
            </a:r>
            <a:r>
              <a:rPr sz="9450" spc="580" dirty="0"/>
              <a:t>Networks</a:t>
            </a:r>
            <a:endParaRPr sz="9450"/>
          </a:p>
        </p:txBody>
      </p:sp>
      <p:sp>
        <p:nvSpPr>
          <p:cNvPr id="10" name="object 10"/>
          <p:cNvSpPr txBox="1"/>
          <p:nvPr/>
        </p:nvSpPr>
        <p:spPr>
          <a:xfrm>
            <a:off x="4421384" y="5102497"/>
            <a:ext cx="305562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[[116,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78,</a:t>
            </a:r>
            <a:r>
              <a:rPr sz="285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15],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[117,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43,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96],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[125,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87,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23],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10" dirty="0">
                <a:solidFill>
                  <a:srgbClr val="FFFFFF"/>
                </a:solidFill>
                <a:latin typeface="Courier New"/>
                <a:cs typeface="Courier New"/>
              </a:rPr>
              <a:t>[[0.983,</a:t>
            </a:r>
            <a:r>
              <a:rPr sz="2850" spc="-3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0.004,</a:t>
            </a:r>
            <a:r>
              <a:rPr sz="2850" spc="-2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0.013],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1904" y="5605099"/>
            <a:ext cx="446659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[0.110,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0.889,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0.001],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1904" y="6044876"/>
            <a:ext cx="4466590" cy="9683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[0.023,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0.027,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0.985],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4358" y="4722311"/>
            <a:ext cx="3428365" cy="5937885"/>
            <a:chOff x="434358" y="4722311"/>
            <a:chExt cx="3428365" cy="593788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358" y="7231769"/>
              <a:ext cx="3428074" cy="34280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58" y="4722311"/>
              <a:ext cx="3428074" cy="282257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35" dirty="0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120" dirty="0">
                <a:solidFill>
                  <a:srgbClr val="FFFFFF"/>
                </a:solidFill>
                <a:latin typeface="Calibri"/>
                <a:cs typeface="Calibri"/>
              </a:rPr>
              <a:t>Numerical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180" dirty="0">
                <a:solidFill>
                  <a:srgbClr val="FFFFFF"/>
                </a:solidFill>
                <a:latin typeface="Calibri"/>
                <a:cs typeface="Calibri"/>
              </a:rPr>
              <a:t>Learns </a:t>
            </a:r>
            <a:r>
              <a:rPr sz="3100" b="1" spc="140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3100">
              <a:latin typeface="Calibri"/>
              <a:cs typeface="Calibri"/>
            </a:endParaRPr>
          </a:p>
          <a:p>
            <a:pPr algn="ctr">
              <a:lnSpc>
                <a:spcPts val="3210"/>
              </a:lnSpc>
            </a:pPr>
            <a:r>
              <a:rPr sz="3100" b="1" spc="145" dirty="0">
                <a:solidFill>
                  <a:srgbClr val="FFFFFF"/>
                </a:solidFill>
                <a:latin typeface="Calibri"/>
                <a:cs typeface="Calibri"/>
              </a:rPr>
              <a:t>(patterns/features/weights)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140" dirty="0">
                <a:solidFill>
                  <a:srgbClr val="FFFFFF"/>
                </a:solidFill>
                <a:latin typeface="Calibri"/>
                <a:cs typeface="Calibri"/>
              </a:rPr>
              <a:t>Representation </a:t>
            </a:r>
            <a:r>
              <a:rPr sz="3300" b="1" spc="180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04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 rot="21060000">
            <a:off x="16636926" y="1659551"/>
            <a:ext cx="20091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sz="2450" b="1" spc="65" dirty="0">
                <a:solidFill>
                  <a:srgbClr val="FFFFFF"/>
                </a:solidFill>
                <a:latin typeface="Arial"/>
                <a:cs typeface="Arial"/>
              </a:rPr>
              <a:t>(a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1133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sz="3675" b="1" spc="-17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453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endParaRPr sz="3675" baseline="4535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 rot="21060000">
            <a:off x="16442614" y="2014429"/>
            <a:ext cx="252282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9" baseline="5668" dirty="0">
                <a:solidFill>
                  <a:srgbClr val="FFFFFF"/>
                </a:solidFill>
                <a:latin typeface="Arial"/>
                <a:cs typeface="Arial"/>
              </a:rPr>
              <a:t>these)</a:t>
            </a:r>
            <a:endParaRPr sz="3675" baseline="5668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387575" y="2382041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Ramen, 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Spaghetti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587622" y="5686500"/>
            <a:ext cx="182181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6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80" dirty="0">
                <a:solidFill>
                  <a:srgbClr val="FFFFFF"/>
                </a:solidFill>
                <a:latin typeface="Calibri"/>
                <a:cs typeface="Calibri"/>
              </a:rPr>
              <a:t>spam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011629" y="7966892"/>
            <a:ext cx="2597785" cy="124396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 algn="ctr">
              <a:lnSpc>
                <a:spcPts val="3030"/>
              </a:lnSpc>
              <a:spcBef>
                <a:spcPts val="610"/>
              </a:spcBef>
            </a:pPr>
            <a:r>
              <a:rPr sz="2900" spc="120" dirty="0">
                <a:solidFill>
                  <a:srgbClr val="FFFFFF"/>
                </a:solidFill>
                <a:latin typeface="Calibri"/>
                <a:cs typeface="Calibri"/>
              </a:rPr>
              <a:t>“Hey</a:t>
            </a:r>
            <a:r>
              <a:rPr sz="2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Siri,</a:t>
            </a:r>
            <a:r>
              <a:rPr sz="2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Calibri"/>
                <a:cs typeface="Calibri"/>
              </a:rPr>
              <a:t>what’s </a:t>
            </a:r>
            <a:r>
              <a:rPr sz="2900" spc="15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Calibri"/>
                <a:cs typeface="Calibri"/>
              </a:rPr>
              <a:t>weather </a:t>
            </a:r>
            <a:r>
              <a:rPr sz="2900" spc="114" dirty="0">
                <a:solidFill>
                  <a:srgbClr val="FFFFFF"/>
                </a:solidFill>
                <a:latin typeface="Calibri"/>
                <a:cs typeface="Calibri"/>
              </a:rPr>
              <a:t>today?”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539306" y="3792571"/>
            <a:ext cx="1199515" cy="5147310"/>
            <a:chOff x="3539306" y="3792571"/>
            <a:chExt cx="1199515" cy="5147310"/>
          </a:xfrm>
        </p:grpSpPr>
        <p:sp>
          <p:nvSpPr>
            <p:cNvPr id="28" name="object 28"/>
            <p:cNvSpPr/>
            <p:nvPr/>
          </p:nvSpPr>
          <p:spPr>
            <a:xfrm>
              <a:off x="3549783" y="380304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32111" y="488537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44062" y="7306193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6"/>
                  </a:moveTo>
                  <a:lnTo>
                    <a:pt x="950887" y="9021"/>
                  </a:lnTo>
                  <a:lnTo>
                    <a:pt x="95620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51646" y="722861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1" y="0"/>
                  </a:moveTo>
                  <a:lnTo>
                    <a:pt x="0" y="61090"/>
                  </a:lnTo>
                  <a:lnTo>
                    <a:pt x="86604" y="112119"/>
                  </a:lnTo>
                  <a:lnTo>
                    <a:pt x="9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99290" y="5974329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35" name="object 35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6638435" y="3513022"/>
            <a:ext cx="1012190" cy="1727835"/>
            <a:chOff x="16638435" y="3513022"/>
            <a:chExt cx="1012190" cy="1727835"/>
          </a:xfrm>
        </p:grpSpPr>
        <p:sp>
          <p:nvSpPr>
            <p:cNvPr id="38" name="object 38"/>
            <p:cNvSpPr/>
            <p:nvPr/>
          </p:nvSpPr>
          <p:spPr>
            <a:xfrm>
              <a:off x="16648906" y="3590807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9"/>
                  </a:moveTo>
                  <a:lnTo>
                    <a:pt x="950852" y="9044"/>
                  </a:lnTo>
                  <a:lnTo>
                    <a:pt x="95612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556334" y="3513022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070" y="0"/>
                  </a:moveTo>
                  <a:lnTo>
                    <a:pt x="0" y="61507"/>
                  </a:lnTo>
                  <a:lnTo>
                    <a:pt x="86835" y="112152"/>
                  </a:lnTo>
                  <a:lnTo>
                    <a:pt x="9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6544103" y="6701635"/>
            <a:ext cx="1199515" cy="1199515"/>
            <a:chOff x="16544103" y="6701635"/>
            <a:chExt cx="1199515" cy="1199515"/>
          </a:xfrm>
        </p:grpSpPr>
        <p:sp>
          <p:nvSpPr>
            <p:cNvPr id="41" name="object 41"/>
            <p:cNvSpPr/>
            <p:nvPr/>
          </p:nvSpPr>
          <p:spPr>
            <a:xfrm>
              <a:off x="16554574" y="671210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636907" y="7794434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 rot="21120000">
            <a:off x="9040256" y="7960960"/>
            <a:ext cx="301616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270" dirty="0">
                <a:solidFill>
                  <a:srgbClr val="FFFFFF"/>
                </a:solidFill>
                <a:latin typeface="Arial"/>
                <a:cs typeface="Arial"/>
              </a:rPr>
              <a:t>(choose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113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2267" dirty="0">
                <a:solidFill>
                  <a:srgbClr val="FFFFFF"/>
                </a:solidFill>
                <a:latin typeface="Arial"/>
                <a:cs typeface="Arial"/>
              </a:rPr>
              <a:t>appropriate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 rot="21120000">
            <a:off x="8940812" y="8315755"/>
            <a:ext cx="331945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72" baseline="1133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3675" b="1" spc="-104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12" baseline="226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75" b="1" spc="-104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" baseline="340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3675" baseline="3401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 rot="21120000">
            <a:off x="10034773" y="8666251"/>
            <a:ext cx="12357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problem)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 rot="60000">
            <a:off x="4242805" y="3219015"/>
            <a:ext cx="297195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3675" b="1" spc="-262" baseline="2267" dirty="0">
                <a:solidFill>
                  <a:srgbClr val="FFFFFF"/>
                </a:solidFill>
                <a:latin typeface="Arial"/>
                <a:cs typeface="Arial"/>
              </a:rPr>
              <a:t>(before</a:t>
            </a:r>
            <a:r>
              <a:rPr sz="3675" b="1" spc="-75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75" b="1" spc="-7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1133" dirty="0">
                <a:solidFill>
                  <a:srgbClr val="FFFFFF"/>
                </a:solidFill>
                <a:latin typeface="Arial"/>
                <a:cs typeface="Arial"/>
              </a:rPr>
              <a:t>gets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 rot="60000">
            <a:off x="4271891" y="3576908"/>
            <a:ext cx="289682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3675" b="1" spc="-82" baseline="340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75" b="1" spc="-97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2267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675" b="1" spc="-89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2" baseline="1133" dirty="0">
                <a:solidFill>
                  <a:srgbClr val="FFFFFF"/>
                </a:solidFill>
                <a:latin typeface="Arial"/>
                <a:cs typeface="Arial"/>
              </a:rPr>
              <a:t>algorithm,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7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24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 rot="60000">
            <a:off x="4154466" y="3935242"/>
            <a:ext cx="311533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3675" b="1" spc="-330" baseline="2267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2267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75" b="1" spc="-89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62" baseline="1133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75" baseline="1133" dirty="0">
                <a:solidFill>
                  <a:srgbClr val="FFFFFF"/>
                </a:solidFill>
                <a:latin typeface="Arial"/>
                <a:cs typeface="Arial"/>
              </a:rPr>
              <a:t>turned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endParaRPr sz="24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 rot="60000">
            <a:off x="5006855" y="4290642"/>
            <a:ext cx="139354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numbers)</a:t>
            </a:r>
            <a:endParaRPr sz="24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 rot="540000">
            <a:off x="8584454" y="3088025"/>
            <a:ext cx="7450651" cy="844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34"/>
              </a:lnSpc>
            </a:pPr>
            <a:r>
              <a:rPr sz="6650" b="1" spc="610" dirty="0">
                <a:solidFill>
                  <a:srgbClr val="61D836"/>
                </a:solidFill>
                <a:latin typeface="Calibri"/>
                <a:cs typeface="Calibri"/>
              </a:rPr>
              <a:t>These</a:t>
            </a:r>
            <a:r>
              <a:rPr sz="6650" b="1" spc="-13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6650" b="1" spc="380" dirty="0">
                <a:solidFill>
                  <a:srgbClr val="61D836"/>
                </a:solidFill>
                <a:latin typeface="Calibri"/>
                <a:cs typeface="Calibri"/>
              </a:rPr>
              <a:t>are</a:t>
            </a:r>
            <a:r>
              <a:rPr sz="6650" b="1" spc="-1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6650" b="1" spc="385" dirty="0">
                <a:solidFill>
                  <a:srgbClr val="61D836"/>
                </a:solidFill>
                <a:latin typeface="Calibri"/>
                <a:cs typeface="Calibri"/>
              </a:rPr>
              <a:t>tensors!</a:t>
            </a:r>
            <a:endParaRPr sz="665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3358190" y="4092761"/>
            <a:ext cx="599440" cy="599440"/>
            <a:chOff x="13358190" y="4092761"/>
            <a:chExt cx="599440" cy="599440"/>
          </a:xfrm>
        </p:grpSpPr>
        <p:sp>
          <p:nvSpPr>
            <p:cNvPr id="52" name="object 52"/>
            <p:cNvSpPr/>
            <p:nvPr/>
          </p:nvSpPr>
          <p:spPr>
            <a:xfrm>
              <a:off x="13368661" y="4103232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500" y="517500"/>
                  </a:lnTo>
                  <a:lnTo>
                    <a:pt x="524904" y="52490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850626" y="458519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7183277" y="3606832"/>
            <a:ext cx="4961255" cy="2413635"/>
            <a:chOff x="7183277" y="3606832"/>
            <a:chExt cx="4961255" cy="2413635"/>
          </a:xfrm>
        </p:grpSpPr>
        <p:sp>
          <p:nvSpPr>
            <p:cNvPr id="55" name="object 55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6" y="0"/>
                  </a:moveTo>
                  <a:lnTo>
                    <a:pt x="9336" y="1309437"/>
                  </a:lnTo>
                  <a:lnTo>
                    <a:pt x="0" y="131417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83277" y="4881926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66875" y="0"/>
                  </a:moveTo>
                  <a:lnTo>
                    <a:pt x="0" y="90321"/>
                  </a:lnTo>
                  <a:lnTo>
                    <a:pt x="112382" y="89628"/>
                  </a:lnTo>
                  <a:lnTo>
                    <a:pt x="6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3437869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45" dirty="0"/>
              <a:t>“What</a:t>
            </a:r>
            <a:r>
              <a:rPr sz="9450" spc="-490" dirty="0"/>
              <a:t> </a:t>
            </a:r>
            <a:r>
              <a:rPr sz="9450" spc="355" dirty="0"/>
              <a:t>is</a:t>
            </a:r>
            <a:r>
              <a:rPr sz="9450" spc="-484" dirty="0"/>
              <a:t> </a:t>
            </a:r>
            <a:r>
              <a:rPr sz="9450" spc="760" dirty="0"/>
              <a:t>deep</a:t>
            </a:r>
            <a:r>
              <a:rPr sz="9450" spc="-484" dirty="0"/>
              <a:t> </a:t>
            </a:r>
            <a:r>
              <a:rPr sz="9450" spc="390" dirty="0"/>
              <a:t>learning?”</a:t>
            </a:r>
            <a:endParaRPr sz="94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61949" y="4836724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1437" y="4991720"/>
            <a:ext cx="3380104" cy="2145030"/>
          </a:xfrm>
          <a:custGeom>
            <a:avLst/>
            <a:gdLst/>
            <a:ahLst/>
            <a:cxnLst/>
            <a:rect l="l" t="t" r="r" b="b"/>
            <a:pathLst>
              <a:path w="3380104" h="2145029">
                <a:moveTo>
                  <a:pt x="3049757" y="0"/>
                </a:moveTo>
                <a:lnTo>
                  <a:pt x="330014" y="0"/>
                </a:lnTo>
                <a:lnTo>
                  <a:pt x="264342" y="252"/>
                </a:lnTo>
                <a:lnTo>
                  <a:pt x="211382" y="2021"/>
                </a:lnTo>
                <a:lnTo>
                  <a:pt x="169315" y="6822"/>
                </a:lnTo>
                <a:lnTo>
                  <a:pt x="96854" y="35668"/>
                </a:lnTo>
                <a:lnTo>
                  <a:pt x="62931" y="62931"/>
                </a:lnTo>
                <a:lnTo>
                  <a:pt x="35668" y="96854"/>
                </a:lnTo>
                <a:lnTo>
                  <a:pt x="16172" y="136329"/>
                </a:lnTo>
                <a:lnTo>
                  <a:pt x="2021" y="211382"/>
                </a:lnTo>
                <a:lnTo>
                  <a:pt x="252" y="264342"/>
                </a:lnTo>
                <a:lnTo>
                  <a:pt x="0" y="330014"/>
                </a:lnTo>
                <a:lnTo>
                  <a:pt x="0" y="1814725"/>
                </a:lnTo>
                <a:lnTo>
                  <a:pt x="252" y="1880396"/>
                </a:lnTo>
                <a:lnTo>
                  <a:pt x="2021" y="1933357"/>
                </a:lnTo>
                <a:lnTo>
                  <a:pt x="6822" y="1975423"/>
                </a:lnTo>
                <a:lnTo>
                  <a:pt x="35668" y="2047885"/>
                </a:lnTo>
                <a:lnTo>
                  <a:pt x="62931" y="2081808"/>
                </a:lnTo>
                <a:lnTo>
                  <a:pt x="96854" y="2109071"/>
                </a:lnTo>
                <a:lnTo>
                  <a:pt x="136328" y="2128567"/>
                </a:lnTo>
                <a:lnTo>
                  <a:pt x="211382" y="2142718"/>
                </a:lnTo>
                <a:lnTo>
                  <a:pt x="264342" y="2144487"/>
                </a:lnTo>
                <a:lnTo>
                  <a:pt x="330014" y="2144739"/>
                </a:lnTo>
                <a:lnTo>
                  <a:pt x="3049757" y="2144739"/>
                </a:lnTo>
                <a:lnTo>
                  <a:pt x="3115428" y="2144487"/>
                </a:lnTo>
                <a:lnTo>
                  <a:pt x="3168388" y="2142718"/>
                </a:lnTo>
                <a:lnTo>
                  <a:pt x="3210454" y="2137917"/>
                </a:lnTo>
                <a:lnTo>
                  <a:pt x="3282916" y="2109071"/>
                </a:lnTo>
                <a:lnTo>
                  <a:pt x="3316839" y="2081808"/>
                </a:lnTo>
                <a:lnTo>
                  <a:pt x="3344102" y="2047885"/>
                </a:lnTo>
                <a:lnTo>
                  <a:pt x="3363599" y="2008410"/>
                </a:lnTo>
                <a:lnTo>
                  <a:pt x="3377749" y="1933357"/>
                </a:lnTo>
                <a:lnTo>
                  <a:pt x="3379518" y="1880396"/>
                </a:lnTo>
                <a:lnTo>
                  <a:pt x="3379771" y="1814725"/>
                </a:lnTo>
                <a:lnTo>
                  <a:pt x="3379771" y="330014"/>
                </a:lnTo>
                <a:lnTo>
                  <a:pt x="3379518" y="264342"/>
                </a:lnTo>
                <a:lnTo>
                  <a:pt x="3377749" y="211382"/>
                </a:lnTo>
                <a:lnTo>
                  <a:pt x="3372948" y="169316"/>
                </a:lnTo>
                <a:lnTo>
                  <a:pt x="3344102" y="96854"/>
                </a:lnTo>
                <a:lnTo>
                  <a:pt x="3316839" y="62931"/>
                </a:lnTo>
                <a:lnTo>
                  <a:pt x="3282916" y="35668"/>
                </a:lnTo>
                <a:lnTo>
                  <a:pt x="3243441" y="16172"/>
                </a:lnTo>
                <a:lnTo>
                  <a:pt x="3168388" y="2021"/>
                </a:lnTo>
                <a:lnTo>
                  <a:pt x="3115428" y="252"/>
                </a:lnTo>
                <a:lnTo>
                  <a:pt x="3049757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18124" y="4646965"/>
            <a:ext cx="3060700" cy="2834640"/>
            <a:chOff x="618124" y="4646965"/>
            <a:chExt cx="3060700" cy="2834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4646965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8" y="5593699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4" y="6116958"/>
              <a:ext cx="1364257" cy="136425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21384" y="5102497"/>
            <a:ext cx="305562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[[116,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78,</a:t>
            </a:r>
            <a:r>
              <a:rPr sz="285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15],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[117,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43,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96],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[125,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87,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23],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10" dirty="0">
                <a:solidFill>
                  <a:srgbClr val="FFFFFF"/>
                </a:solidFill>
                <a:latin typeface="Courier New"/>
                <a:cs typeface="Courier New"/>
              </a:rPr>
              <a:t>[[0.983,</a:t>
            </a:r>
            <a:r>
              <a:rPr sz="2850" spc="-3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0.004,</a:t>
            </a:r>
            <a:r>
              <a:rPr sz="2850" spc="-2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0.013],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21904" y="5605099"/>
            <a:ext cx="446659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[0.110,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0.889,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0.001],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1904" y="6044876"/>
            <a:ext cx="4466590" cy="9683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[0.023,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0.027,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0.985],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35" dirty="0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120" dirty="0">
                <a:solidFill>
                  <a:srgbClr val="FFFFFF"/>
                </a:solidFill>
                <a:latin typeface="Calibri"/>
                <a:cs typeface="Calibri"/>
              </a:rPr>
              <a:t>Numerical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180" dirty="0">
                <a:solidFill>
                  <a:srgbClr val="FFFFFF"/>
                </a:solidFill>
                <a:latin typeface="Calibri"/>
                <a:cs typeface="Calibri"/>
              </a:rPr>
              <a:t>Learns </a:t>
            </a:r>
            <a:r>
              <a:rPr sz="3100" b="1" spc="140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3100">
              <a:latin typeface="Calibri"/>
              <a:cs typeface="Calibri"/>
            </a:endParaRPr>
          </a:p>
          <a:p>
            <a:pPr algn="ctr">
              <a:lnSpc>
                <a:spcPts val="3210"/>
              </a:lnSpc>
            </a:pPr>
            <a:r>
              <a:rPr sz="3100" b="1" spc="145" dirty="0">
                <a:solidFill>
                  <a:srgbClr val="FFFFFF"/>
                </a:solidFill>
                <a:latin typeface="Calibri"/>
                <a:cs typeface="Calibri"/>
              </a:rPr>
              <a:t>(patterns/features/weights)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140" dirty="0">
                <a:solidFill>
                  <a:srgbClr val="FFFFFF"/>
                </a:solidFill>
                <a:latin typeface="Calibri"/>
                <a:cs typeface="Calibri"/>
              </a:rPr>
              <a:t>Representation </a:t>
            </a:r>
            <a:r>
              <a:rPr sz="3300" b="1" spc="180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04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387575" y="5470909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Ramen, 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Spaghetti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99290" y="5924069"/>
            <a:ext cx="454025" cy="100965"/>
            <a:chOff x="3899290" y="5924069"/>
            <a:chExt cx="454025" cy="100965"/>
          </a:xfrm>
        </p:grpSpPr>
        <p:sp>
          <p:nvSpPr>
            <p:cNvPr id="20" name="object 20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23" name="object 23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 rot="540000">
            <a:off x="8584454" y="3088025"/>
            <a:ext cx="7450651" cy="844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34"/>
              </a:lnSpc>
            </a:pPr>
            <a:r>
              <a:rPr sz="6650" b="1" spc="610" dirty="0">
                <a:solidFill>
                  <a:srgbClr val="61D836"/>
                </a:solidFill>
                <a:latin typeface="Calibri"/>
                <a:cs typeface="Calibri"/>
              </a:rPr>
              <a:t>These</a:t>
            </a:r>
            <a:r>
              <a:rPr sz="6650" b="1" spc="-13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6650" b="1" spc="380" dirty="0">
                <a:solidFill>
                  <a:srgbClr val="61D836"/>
                </a:solidFill>
                <a:latin typeface="Calibri"/>
                <a:cs typeface="Calibri"/>
              </a:rPr>
              <a:t>are</a:t>
            </a:r>
            <a:r>
              <a:rPr sz="6650" b="1" spc="-1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6650" b="1" spc="385" dirty="0">
                <a:solidFill>
                  <a:srgbClr val="61D836"/>
                </a:solidFill>
                <a:latin typeface="Calibri"/>
                <a:cs typeface="Calibri"/>
              </a:rPr>
              <a:t>tensors!</a:t>
            </a:r>
            <a:endParaRPr sz="665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358190" y="4092761"/>
            <a:ext cx="599440" cy="599440"/>
            <a:chOff x="13358190" y="4092761"/>
            <a:chExt cx="599440" cy="599440"/>
          </a:xfrm>
        </p:grpSpPr>
        <p:sp>
          <p:nvSpPr>
            <p:cNvPr id="27" name="object 27"/>
            <p:cNvSpPr/>
            <p:nvPr/>
          </p:nvSpPr>
          <p:spPr>
            <a:xfrm>
              <a:off x="13368661" y="4103232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500" y="517500"/>
                  </a:lnTo>
                  <a:lnTo>
                    <a:pt x="524904" y="52490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850626" y="458519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183277" y="3606832"/>
            <a:ext cx="4961255" cy="2413635"/>
            <a:chOff x="7183277" y="3606832"/>
            <a:chExt cx="4961255" cy="2413635"/>
          </a:xfrm>
        </p:grpSpPr>
        <p:sp>
          <p:nvSpPr>
            <p:cNvPr id="30" name="object 30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6" y="0"/>
                  </a:moveTo>
                  <a:lnTo>
                    <a:pt x="9336" y="1309437"/>
                  </a:lnTo>
                  <a:lnTo>
                    <a:pt x="0" y="131417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83277" y="4881926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66875" y="0"/>
                  </a:moveTo>
                  <a:lnTo>
                    <a:pt x="0" y="90321"/>
                  </a:lnTo>
                  <a:lnTo>
                    <a:pt x="112382" y="89628"/>
                  </a:lnTo>
                  <a:lnTo>
                    <a:pt x="6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2179300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5080" indent="-387985">
              <a:lnSpc>
                <a:spcPts val="11130"/>
              </a:lnSpc>
              <a:spcBef>
                <a:spcPts val="475"/>
              </a:spcBef>
            </a:pPr>
            <a:r>
              <a:rPr sz="9450" spc="545" dirty="0"/>
              <a:t>“What</a:t>
            </a:r>
            <a:r>
              <a:rPr sz="9450" spc="-500" dirty="0"/>
              <a:t> </a:t>
            </a:r>
            <a:r>
              <a:rPr sz="9450" spc="450" dirty="0"/>
              <a:t>are</a:t>
            </a:r>
            <a:r>
              <a:rPr sz="9450" spc="-495" dirty="0"/>
              <a:t> </a:t>
            </a:r>
            <a:r>
              <a:rPr sz="9450" spc="730" dirty="0"/>
              <a:t>we</a:t>
            </a:r>
            <a:r>
              <a:rPr sz="9450" spc="-495" dirty="0"/>
              <a:t> </a:t>
            </a:r>
            <a:r>
              <a:rPr sz="9450" spc="730" dirty="0"/>
              <a:t>going</a:t>
            </a:r>
            <a:r>
              <a:rPr sz="9450" spc="-495" dirty="0"/>
              <a:t> </a:t>
            </a:r>
            <a:r>
              <a:rPr sz="9450" spc="655" dirty="0"/>
              <a:t>to </a:t>
            </a:r>
            <a:r>
              <a:rPr sz="9450" spc="509" dirty="0"/>
              <a:t>cover?”</a:t>
            </a:r>
            <a:endParaRPr sz="94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1820" y="237804"/>
            <a:ext cx="12623165" cy="1297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350" spc="58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835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350" spc="280" dirty="0">
                <a:solidFill>
                  <a:srgbClr val="FFFFFF"/>
                </a:solidFill>
                <a:latin typeface="Calibri"/>
                <a:cs typeface="Calibri"/>
              </a:rPr>
              <a:t>we’re</a:t>
            </a:r>
            <a:r>
              <a:rPr sz="835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350" spc="640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835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350" spc="5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35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350" spc="459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endParaRPr sz="8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6471" y="3434450"/>
            <a:ext cx="19084925" cy="6629400"/>
            <a:chOff x="586471" y="3434450"/>
            <a:chExt cx="19084925" cy="6629400"/>
          </a:xfrm>
        </p:grpSpPr>
        <p:sp>
          <p:nvSpPr>
            <p:cNvPr id="4" name="object 4"/>
            <p:cNvSpPr/>
            <p:nvPr/>
          </p:nvSpPr>
          <p:spPr>
            <a:xfrm>
              <a:off x="586471" y="3434450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28" y="0"/>
                  </a:moveTo>
                  <a:lnTo>
                    <a:pt x="1519956" y="0"/>
                  </a:lnTo>
                  <a:lnTo>
                    <a:pt x="1187629" y="1596"/>
                  </a:lnTo>
                  <a:lnTo>
                    <a:pt x="1075257" y="4381"/>
                  </a:lnTo>
                  <a:lnTo>
                    <a:pt x="1023110" y="6539"/>
                  </a:lnTo>
                  <a:lnTo>
                    <a:pt x="973533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2" y="22071"/>
                  </a:lnTo>
                  <a:lnTo>
                    <a:pt x="799086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2" y="93307"/>
                  </a:lnTo>
                  <a:lnTo>
                    <a:pt x="534046" y="114599"/>
                  </a:lnTo>
                  <a:lnTo>
                    <a:pt x="489270" y="138287"/>
                  </a:lnTo>
                  <a:lnTo>
                    <a:pt x="446013" y="164290"/>
                  </a:lnTo>
                  <a:lnTo>
                    <a:pt x="404353" y="192529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5"/>
                  </a:lnTo>
                  <a:lnTo>
                    <a:pt x="192427" y="404456"/>
                  </a:lnTo>
                  <a:lnTo>
                    <a:pt x="164188" y="446115"/>
                  </a:lnTo>
                  <a:lnTo>
                    <a:pt x="138185" y="489372"/>
                  </a:lnTo>
                  <a:lnTo>
                    <a:pt x="114497" y="534149"/>
                  </a:lnTo>
                  <a:lnTo>
                    <a:pt x="93204" y="580364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75"/>
                  </a:lnTo>
                  <a:lnTo>
                    <a:pt x="242" y="5317649"/>
                  </a:lnTo>
                  <a:lnTo>
                    <a:pt x="715" y="5380994"/>
                  </a:lnTo>
                  <a:lnTo>
                    <a:pt x="1494" y="5441402"/>
                  </a:lnTo>
                  <a:lnTo>
                    <a:pt x="2656" y="5498964"/>
                  </a:lnTo>
                  <a:lnTo>
                    <a:pt x="4278" y="5553773"/>
                  </a:lnTo>
                  <a:lnTo>
                    <a:pt x="6437" y="5605921"/>
                  </a:lnTo>
                  <a:lnTo>
                    <a:pt x="9209" y="5655498"/>
                  </a:lnTo>
                  <a:lnTo>
                    <a:pt x="12670" y="5702598"/>
                  </a:lnTo>
                  <a:lnTo>
                    <a:pt x="16898" y="5747311"/>
                  </a:lnTo>
                  <a:lnTo>
                    <a:pt x="21968" y="5789729"/>
                  </a:lnTo>
                  <a:lnTo>
                    <a:pt x="27959" y="5829945"/>
                  </a:lnTo>
                  <a:lnTo>
                    <a:pt x="34945" y="5868050"/>
                  </a:lnTo>
                  <a:lnTo>
                    <a:pt x="52214" y="5938294"/>
                  </a:lnTo>
                  <a:lnTo>
                    <a:pt x="74387" y="6001195"/>
                  </a:lnTo>
                  <a:lnTo>
                    <a:pt x="93204" y="6048769"/>
                  </a:lnTo>
                  <a:lnTo>
                    <a:pt x="114497" y="6094985"/>
                  </a:lnTo>
                  <a:lnTo>
                    <a:pt x="138185" y="6139761"/>
                  </a:lnTo>
                  <a:lnTo>
                    <a:pt x="164188" y="6183018"/>
                  </a:lnTo>
                  <a:lnTo>
                    <a:pt x="192427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8"/>
                  </a:lnTo>
                  <a:lnTo>
                    <a:pt x="326149" y="6373737"/>
                  </a:lnTo>
                  <a:lnTo>
                    <a:pt x="364372" y="6406209"/>
                  </a:lnTo>
                  <a:lnTo>
                    <a:pt x="404353" y="6436604"/>
                  </a:lnTo>
                  <a:lnTo>
                    <a:pt x="446013" y="6464843"/>
                  </a:lnTo>
                  <a:lnTo>
                    <a:pt x="489270" y="6490846"/>
                  </a:lnTo>
                  <a:lnTo>
                    <a:pt x="534046" y="6514534"/>
                  </a:lnTo>
                  <a:lnTo>
                    <a:pt x="580262" y="6535826"/>
                  </a:lnTo>
                  <a:lnTo>
                    <a:pt x="627836" y="6554644"/>
                  </a:lnTo>
                  <a:lnTo>
                    <a:pt x="690737" y="6576817"/>
                  </a:lnTo>
                  <a:lnTo>
                    <a:pt x="760981" y="6594086"/>
                  </a:lnTo>
                  <a:lnTo>
                    <a:pt x="799086" y="6601072"/>
                  </a:lnTo>
                  <a:lnTo>
                    <a:pt x="839302" y="6607063"/>
                  </a:lnTo>
                  <a:lnTo>
                    <a:pt x="881720" y="6612133"/>
                  </a:lnTo>
                  <a:lnTo>
                    <a:pt x="926433" y="6616361"/>
                  </a:lnTo>
                  <a:lnTo>
                    <a:pt x="973533" y="6619823"/>
                  </a:lnTo>
                  <a:lnTo>
                    <a:pt x="1023110" y="6622594"/>
                  </a:lnTo>
                  <a:lnTo>
                    <a:pt x="1075257" y="6624753"/>
                  </a:lnTo>
                  <a:lnTo>
                    <a:pt x="1187629" y="6627537"/>
                  </a:lnTo>
                  <a:lnTo>
                    <a:pt x="1519956" y="6629134"/>
                  </a:lnTo>
                  <a:lnTo>
                    <a:pt x="17564828" y="6629134"/>
                  </a:lnTo>
                  <a:lnTo>
                    <a:pt x="17897155" y="6627537"/>
                  </a:lnTo>
                  <a:lnTo>
                    <a:pt x="18009527" y="6624753"/>
                  </a:lnTo>
                  <a:lnTo>
                    <a:pt x="18061674" y="6622594"/>
                  </a:lnTo>
                  <a:lnTo>
                    <a:pt x="18111252" y="6619823"/>
                  </a:lnTo>
                  <a:lnTo>
                    <a:pt x="18158351" y="6616361"/>
                  </a:lnTo>
                  <a:lnTo>
                    <a:pt x="18203064" y="6612133"/>
                  </a:lnTo>
                  <a:lnTo>
                    <a:pt x="18245483" y="6607063"/>
                  </a:lnTo>
                  <a:lnTo>
                    <a:pt x="18285698" y="6601072"/>
                  </a:lnTo>
                  <a:lnTo>
                    <a:pt x="18323803" y="6594086"/>
                  </a:lnTo>
                  <a:lnTo>
                    <a:pt x="18394047" y="6576817"/>
                  </a:lnTo>
                  <a:lnTo>
                    <a:pt x="18456948" y="6554644"/>
                  </a:lnTo>
                  <a:lnTo>
                    <a:pt x="18504523" y="6535826"/>
                  </a:lnTo>
                  <a:lnTo>
                    <a:pt x="18550739" y="6514534"/>
                  </a:lnTo>
                  <a:lnTo>
                    <a:pt x="18595515" y="6490846"/>
                  </a:lnTo>
                  <a:lnTo>
                    <a:pt x="18638773" y="6464843"/>
                  </a:lnTo>
                  <a:lnTo>
                    <a:pt x="18680432" y="6436604"/>
                  </a:lnTo>
                  <a:lnTo>
                    <a:pt x="18720413" y="6406209"/>
                  </a:lnTo>
                  <a:lnTo>
                    <a:pt x="18758636" y="6373737"/>
                  </a:lnTo>
                  <a:lnTo>
                    <a:pt x="18795021" y="6339268"/>
                  </a:lnTo>
                  <a:lnTo>
                    <a:pt x="18829490" y="6302882"/>
                  </a:lnTo>
                  <a:lnTo>
                    <a:pt x="18861962" y="6264659"/>
                  </a:lnTo>
                  <a:lnTo>
                    <a:pt x="18892357" y="6224678"/>
                  </a:lnTo>
                  <a:lnTo>
                    <a:pt x="18920596" y="6183018"/>
                  </a:lnTo>
                  <a:lnTo>
                    <a:pt x="18946599" y="6139761"/>
                  </a:lnTo>
                  <a:lnTo>
                    <a:pt x="18970287" y="6094985"/>
                  </a:lnTo>
                  <a:lnTo>
                    <a:pt x="18991579" y="6048769"/>
                  </a:lnTo>
                  <a:lnTo>
                    <a:pt x="19010397" y="6001195"/>
                  </a:lnTo>
                  <a:lnTo>
                    <a:pt x="19032570" y="5938294"/>
                  </a:lnTo>
                  <a:lnTo>
                    <a:pt x="19049839" y="5868050"/>
                  </a:lnTo>
                  <a:lnTo>
                    <a:pt x="19056825" y="5829945"/>
                  </a:lnTo>
                  <a:lnTo>
                    <a:pt x="19062816" y="5789729"/>
                  </a:lnTo>
                  <a:lnTo>
                    <a:pt x="19067887" y="5747311"/>
                  </a:lnTo>
                  <a:lnTo>
                    <a:pt x="19072114" y="5702598"/>
                  </a:lnTo>
                  <a:lnTo>
                    <a:pt x="19075576" y="5655498"/>
                  </a:lnTo>
                  <a:lnTo>
                    <a:pt x="19078347" y="5605921"/>
                  </a:lnTo>
                  <a:lnTo>
                    <a:pt x="19080506" y="5553773"/>
                  </a:lnTo>
                  <a:lnTo>
                    <a:pt x="19082128" y="5498964"/>
                  </a:lnTo>
                  <a:lnTo>
                    <a:pt x="19083290" y="5441402"/>
                  </a:lnTo>
                  <a:lnTo>
                    <a:pt x="19084069" y="5380994"/>
                  </a:lnTo>
                  <a:lnTo>
                    <a:pt x="19084542" y="5317649"/>
                  </a:lnTo>
                  <a:lnTo>
                    <a:pt x="19084785" y="5251275"/>
                  </a:lnTo>
                  <a:lnTo>
                    <a:pt x="19084785" y="1377857"/>
                  </a:lnTo>
                  <a:lnTo>
                    <a:pt x="19084542" y="1311484"/>
                  </a:lnTo>
                  <a:lnTo>
                    <a:pt x="19084069" y="1248139"/>
                  </a:lnTo>
                  <a:lnTo>
                    <a:pt x="19083290" y="1187731"/>
                  </a:lnTo>
                  <a:lnTo>
                    <a:pt x="19082128" y="1130169"/>
                  </a:lnTo>
                  <a:lnTo>
                    <a:pt x="19080506" y="1075360"/>
                  </a:lnTo>
                  <a:lnTo>
                    <a:pt x="19078347" y="1023212"/>
                  </a:lnTo>
                  <a:lnTo>
                    <a:pt x="19075576" y="973635"/>
                  </a:lnTo>
                  <a:lnTo>
                    <a:pt x="19072114" y="926535"/>
                  </a:lnTo>
                  <a:lnTo>
                    <a:pt x="19067887" y="881822"/>
                  </a:lnTo>
                  <a:lnTo>
                    <a:pt x="19062816" y="839404"/>
                  </a:lnTo>
                  <a:lnTo>
                    <a:pt x="19056825" y="799188"/>
                  </a:lnTo>
                  <a:lnTo>
                    <a:pt x="19049839" y="761083"/>
                  </a:lnTo>
                  <a:lnTo>
                    <a:pt x="19032570" y="690840"/>
                  </a:lnTo>
                  <a:lnTo>
                    <a:pt x="19010397" y="627938"/>
                  </a:lnTo>
                  <a:lnTo>
                    <a:pt x="18991579" y="580364"/>
                  </a:lnTo>
                  <a:lnTo>
                    <a:pt x="18970287" y="534149"/>
                  </a:lnTo>
                  <a:lnTo>
                    <a:pt x="18946599" y="489372"/>
                  </a:lnTo>
                  <a:lnTo>
                    <a:pt x="18920596" y="446115"/>
                  </a:lnTo>
                  <a:lnTo>
                    <a:pt x="18892357" y="404456"/>
                  </a:lnTo>
                  <a:lnTo>
                    <a:pt x="18861962" y="364475"/>
                  </a:lnTo>
                  <a:lnTo>
                    <a:pt x="18829490" y="326251"/>
                  </a:lnTo>
                  <a:lnTo>
                    <a:pt x="18795021" y="289865"/>
                  </a:lnTo>
                  <a:lnTo>
                    <a:pt x="18758636" y="255397"/>
                  </a:lnTo>
                  <a:lnTo>
                    <a:pt x="18720413" y="222925"/>
                  </a:lnTo>
                  <a:lnTo>
                    <a:pt x="18680432" y="192529"/>
                  </a:lnTo>
                  <a:lnTo>
                    <a:pt x="18638773" y="164290"/>
                  </a:lnTo>
                  <a:lnTo>
                    <a:pt x="18595515" y="138287"/>
                  </a:lnTo>
                  <a:lnTo>
                    <a:pt x="18550739" y="114599"/>
                  </a:lnTo>
                  <a:lnTo>
                    <a:pt x="18504523" y="93307"/>
                  </a:lnTo>
                  <a:lnTo>
                    <a:pt x="18456948" y="74489"/>
                  </a:lnTo>
                  <a:lnTo>
                    <a:pt x="18394047" y="52316"/>
                  </a:lnTo>
                  <a:lnTo>
                    <a:pt x="18323803" y="35048"/>
                  </a:lnTo>
                  <a:lnTo>
                    <a:pt x="18285698" y="28061"/>
                  </a:lnTo>
                  <a:lnTo>
                    <a:pt x="18245483" y="22071"/>
                  </a:lnTo>
                  <a:lnTo>
                    <a:pt x="18203064" y="17000"/>
                  </a:lnTo>
                  <a:lnTo>
                    <a:pt x="18158351" y="12772"/>
                  </a:lnTo>
                  <a:lnTo>
                    <a:pt x="18111252" y="9311"/>
                  </a:lnTo>
                  <a:lnTo>
                    <a:pt x="18061674" y="6539"/>
                  </a:lnTo>
                  <a:lnTo>
                    <a:pt x="18009527" y="4381"/>
                  </a:lnTo>
                  <a:lnTo>
                    <a:pt x="17897155" y="1596"/>
                  </a:lnTo>
                  <a:lnTo>
                    <a:pt x="1756482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116" y="3908057"/>
              <a:ext cx="18433868" cy="570105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105260" y="1828420"/>
            <a:ext cx="60477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7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60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r>
              <a:rPr sz="495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b="1" spc="320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120000">
            <a:off x="11401586" y="2809908"/>
            <a:ext cx="3055436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3700" b="1" spc="-220" dirty="0">
                <a:solidFill>
                  <a:srgbClr val="FFFFFF"/>
                </a:solidFill>
                <a:latin typeface="Arial"/>
                <a:cs typeface="Arial"/>
              </a:rPr>
              <a:t>(one</a:t>
            </a:r>
            <a:r>
              <a:rPr sz="37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7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140" dirty="0">
                <a:solidFill>
                  <a:srgbClr val="FFFFFF"/>
                </a:solidFill>
                <a:latin typeface="Arial"/>
                <a:cs typeface="Arial"/>
              </a:rPr>
              <a:t>many)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465" dirty="0"/>
              <a:t>Let’s</a:t>
            </a:r>
            <a:r>
              <a:rPr sz="9450" spc="-490" dirty="0"/>
              <a:t> </a:t>
            </a:r>
            <a:r>
              <a:rPr sz="9450" spc="470" dirty="0"/>
              <a:t>code!</a:t>
            </a:r>
            <a:endParaRPr sz="94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3276" y="4096702"/>
            <a:ext cx="17503775" cy="303403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 marR="10160" algn="ctr">
              <a:lnSpc>
                <a:spcPts val="7520"/>
              </a:lnSpc>
              <a:spcBef>
                <a:spcPts val="1290"/>
              </a:spcBef>
            </a:pPr>
            <a:r>
              <a:rPr sz="7200" spc="27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31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7200" spc="-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26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7200" spc="-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360" dirty="0">
                <a:solidFill>
                  <a:srgbClr val="FFFFFF"/>
                </a:solidFill>
                <a:latin typeface="Calibri"/>
                <a:cs typeface="Calibri"/>
              </a:rPr>
              <a:t>turning</a:t>
            </a:r>
            <a:r>
              <a:rPr sz="7200" spc="-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409" dirty="0">
                <a:solidFill>
                  <a:srgbClr val="FFFFFF"/>
                </a:solidFill>
                <a:latin typeface="Calibri"/>
                <a:cs typeface="Calibri"/>
              </a:rPr>
              <a:t>things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285" dirty="0">
                <a:solidFill>
                  <a:srgbClr val="FFFFFF"/>
                </a:solidFill>
                <a:latin typeface="Calibri"/>
                <a:cs typeface="Calibri"/>
              </a:rPr>
              <a:t>(data) </a:t>
            </a:r>
            <a:r>
              <a:rPr sz="7200" spc="28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434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4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365" dirty="0">
                <a:solidFill>
                  <a:srgbClr val="18E7CF"/>
                </a:solidFill>
                <a:latin typeface="Calibri"/>
                <a:cs typeface="Calibri"/>
              </a:rPr>
              <a:t>finding</a:t>
            </a:r>
            <a:r>
              <a:rPr sz="7200" spc="-3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7200" spc="405" dirty="0">
                <a:solidFill>
                  <a:srgbClr val="18E7CF"/>
                </a:solidFill>
                <a:latin typeface="Calibri"/>
                <a:cs typeface="Calibri"/>
              </a:rPr>
              <a:t>patterns</a:t>
            </a:r>
            <a:r>
              <a:rPr sz="7200" spc="-36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7200" spc="17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434" dirty="0">
                <a:solidFill>
                  <a:srgbClr val="FFFFFF"/>
                </a:solidFill>
                <a:latin typeface="Calibri"/>
                <a:cs typeface="Calibri"/>
              </a:rPr>
              <a:t>those </a:t>
            </a:r>
            <a:r>
              <a:rPr sz="7200" spc="335" dirty="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7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768775" y="6186758"/>
            <a:ext cx="2212340" cy="2147570"/>
            <a:chOff x="13768775" y="6186758"/>
            <a:chExt cx="2212340" cy="2147570"/>
          </a:xfrm>
        </p:grpSpPr>
        <p:sp>
          <p:nvSpPr>
            <p:cNvPr id="4" name="object 4"/>
            <p:cNvSpPr/>
            <p:nvPr/>
          </p:nvSpPr>
          <p:spPr>
            <a:xfrm>
              <a:off x="13851567" y="6228850"/>
              <a:ext cx="2118995" cy="2094864"/>
            </a:xfrm>
            <a:custGeom>
              <a:avLst/>
              <a:gdLst/>
              <a:ahLst/>
              <a:cxnLst/>
              <a:rect l="l" t="t" r="r" b="b"/>
              <a:pathLst>
                <a:path w="2118994" h="2094865">
                  <a:moveTo>
                    <a:pt x="0" y="0"/>
                  </a:moveTo>
                  <a:lnTo>
                    <a:pt x="74177" y="32393"/>
                  </a:lnTo>
                  <a:lnTo>
                    <a:pt x="137724" y="60790"/>
                  </a:lnTo>
                  <a:lnTo>
                    <a:pt x="200269" y="89309"/>
                  </a:lnTo>
                  <a:lnTo>
                    <a:pt x="261809" y="117949"/>
                  </a:lnTo>
                  <a:lnTo>
                    <a:pt x="322347" y="146711"/>
                  </a:lnTo>
                  <a:lnTo>
                    <a:pt x="381881" y="175594"/>
                  </a:lnTo>
                  <a:lnTo>
                    <a:pt x="440413" y="204598"/>
                  </a:lnTo>
                  <a:lnTo>
                    <a:pt x="497940" y="233725"/>
                  </a:lnTo>
                  <a:lnTo>
                    <a:pt x="554465" y="262973"/>
                  </a:lnTo>
                  <a:lnTo>
                    <a:pt x="609986" y="292342"/>
                  </a:lnTo>
                  <a:lnTo>
                    <a:pt x="664505" y="321833"/>
                  </a:lnTo>
                  <a:lnTo>
                    <a:pt x="718020" y="351445"/>
                  </a:lnTo>
                  <a:lnTo>
                    <a:pt x="770531" y="381179"/>
                  </a:lnTo>
                  <a:lnTo>
                    <a:pt x="822040" y="411035"/>
                  </a:lnTo>
                  <a:lnTo>
                    <a:pt x="872545" y="441012"/>
                  </a:lnTo>
                  <a:lnTo>
                    <a:pt x="922047" y="471110"/>
                  </a:lnTo>
                  <a:lnTo>
                    <a:pt x="970546" y="501331"/>
                  </a:lnTo>
                  <a:lnTo>
                    <a:pt x="1018041" y="531672"/>
                  </a:lnTo>
                  <a:lnTo>
                    <a:pt x="1064534" y="562136"/>
                  </a:lnTo>
                  <a:lnTo>
                    <a:pt x="1110023" y="592720"/>
                  </a:lnTo>
                  <a:lnTo>
                    <a:pt x="1154508" y="623427"/>
                  </a:lnTo>
                  <a:lnTo>
                    <a:pt x="1197991" y="654255"/>
                  </a:lnTo>
                  <a:lnTo>
                    <a:pt x="1240470" y="685204"/>
                  </a:lnTo>
                  <a:lnTo>
                    <a:pt x="1281946" y="716275"/>
                  </a:lnTo>
                  <a:lnTo>
                    <a:pt x="1322419" y="747468"/>
                  </a:lnTo>
                  <a:lnTo>
                    <a:pt x="1361889" y="778782"/>
                  </a:lnTo>
                  <a:lnTo>
                    <a:pt x="1400355" y="810217"/>
                  </a:lnTo>
                  <a:lnTo>
                    <a:pt x="1437819" y="841774"/>
                  </a:lnTo>
                  <a:lnTo>
                    <a:pt x="1474279" y="873453"/>
                  </a:lnTo>
                  <a:lnTo>
                    <a:pt x="1509735" y="905253"/>
                  </a:lnTo>
                  <a:lnTo>
                    <a:pt x="1544189" y="937175"/>
                  </a:lnTo>
                  <a:lnTo>
                    <a:pt x="1577639" y="969219"/>
                  </a:lnTo>
                  <a:lnTo>
                    <a:pt x="1610086" y="1001383"/>
                  </a:lnTo>
                  <a:lnTo>
                    <a:pt x="1641530" y="1033670"/>
                  </a:lnTo>
                  <a:lnTo>
                    <a:pt x="1671971" y="1066078"/>
                  </a:lnTo>
                  <a:lnTo>
                    <a:pt x="1701408" y="1098607"/>
                  </a:lnTo>
                  <a:lnTo>
                    <a:pt x="1729842" y="1131259"/>
                  </a:lnTo>
                  <a:lnTo>
                    <a:pt x="1757273" y="1164031"/>
                  </a:lnTo>
                  <a:lnTo>
                    <a:pt x="1783701" y="1196925"/>
                  </a:lnTo>
                  <a:lnTo>
                    <a:pt x="1809125" y="1229941"/>
                  </a:lnTo>
                  <a:lnTo>
                    <a:pt x="1833547" y="1263078"/>
                  </a:lnTo>
                  <a:lnTo>
                    <a:pt x="1856965" y="1296337"/>
                  </a:lnTo>
                  <a:lnTo>
                    <a:pt x="1879380" y="1329718"/>
                  </a:lnTo>
                  <a:lnTo>
                    <a:pt x="1900791" y="1363220"/>
                  </a:lnTo>
                  <a:lnTo>
                    <a:pt x="1921200" y="1396843"/>
                  </a:lnTo>
                  <a:lnTo>
                    <a:pt x="1940605" y="1430588"/>
                  </a:lnTo>
                  <a:lnTo>
                    <a:pt x="1959007" y="1464455"/>
                  </a:lnTo>
                  <a:lnTo>
                    <a:pt x="1976406" y="1498443"/>
                  </a:lnTo>
                  <a:lnTo>
                    <a:pt x="2008193" y="1566784"/>
                  </a:lnTo>
                  <a:lnTo>
                    <a:pt x="2035968" y="1635611"/>
                  </a:lnTo>
                  <a:lnTo>
                    <a:pt x="2059731" y="1704925"/>
                  </a:lnTo>
                  <a:lnTo>
                    <a:pt x="2079480" y="1774724"/>
                  </a:lnTo>
                  <a:lnTo>
                    <a:pt x="2095216" y="1845010"/>
                  </a:lnTo>
                  <a:lnTo>
                    <a:pt x="2106940" y="1915782"/>
                  </a:lnTo>
                  <a:lnTo>
                    <a:pt x="2114651" y="1987041"/>
                  </a:lnTo>
                  <a:lnTo>
                    <a:pt x="2118349" y="2058785"/>
                  </a:lnTo>
                  <a:lnTo>
                    <a:pt x="2118693" y="209484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68775" y="6186758"/>
              <a:ext cx="112395" cy="92710"/>
            </a:xfrm>
            <a:custGeom>
              <a:avLst/>
              <a:gdLst/>
              <a:ahLst/>
              <a:cxnLst/>
              <a:rect l="l" t="t" r="r" b="b"/>
              <a:pathLst>
                <a:path w="112394" h="92710">
                  <a:moveTo>
                    <a:pt x="112185" y="0"/>
                  </a:moveTo>
                  <a:lnTo>
                    <a:pt x="0" y="6675"/>
                  </a:lnTo>
                  <a:lnTo>
                    <a:pt x="72647" y="92420"/>
                  </a:lnTo>
                  <a:lnTo>
                    <a:pt x="1121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224332" y="8259901"/>
            <a:ext cx="6630670" cy="2243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59510">
              <a:lnSpc>
                <a:spcPct val="114500"/>
              </a:lnSpc>
              <a:spcBef>
                <a:spcPts val="95"/>
              </a:spcBef>
            </a:pPr>
            <a:r>
              <a:rPr sz="3200" spc="25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54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Calibri"/>
                <a:cs typeface="Calibri"/>
              </a:rPr>
              <a:t>part. </a:t>
            </a:r>
            <a:r>
              <a:rPr sz="3200" spc="195" dirty="0">
                <a:solidFill>
                  <a:srgbClr val="FFFFFF"/>
                </a:solidFill>
                <a:latin typeface="Calibri"/>
                <a:cs typeface="Calibri"/>
              </a:rPr>
              <a:t>How?</a:t>
            </a:r>
            <a:endParaRPr sz="320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  <a:spcBef>
                <a:spcPts val="675"/>
              </a:spcBef>
            </a:pPr>
            <a:r>
              <a:rPr sz="3200" spc="35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50" dirty="0">
                <a:solidFill>
                  <a:srgbClr val="FFFFFF"/>
                </a:solidFill>
                <a:latin typeface="Calibri"/>
                <a:cs typeface="Calibri"/>
              </a:rPr>
              <a:t>math.</a:t>
            </a:r>
            <a:endParaRPr sz="320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  <a:spcBef>
                <a:spcPts val="315"/>
              </a:spcBef>
            </a:pPr>
            <a:r>
              <a:rPr sz="3200" spc="114" dirty="0">
                <a:solidFill>
                  <a:srgbClr val="FFFFFF"/>
                </a:solidFill>
                <a:latin typeface="Calibri"/>
                <a:cs typeface="Calibri"/>
              </a:rPr>
              <a:t>We’re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54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7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Calibri"/>
                <a:cs typeface="Calibri"/>
              </a:rPr>
              <a:t>writing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code.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756" y="2231464"/>
            <a:ext cx="8376585" cy="83693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23921" y="3488199"/>
            <a:ext cx="3619500" cy="2489142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1376680" indent="304800">
              <a:lnSpc>
                <a:spcPts val="3860"/>
              </a:lnSpc>
              <a:spcBef>
                <a:spcPts val="309"/>
              </a:spcBef>
            </a:pPr>
            <a:r>
              <a:rPr sz="3300" spc="160" dirty="0">
                <a:solidFill>
                  <a:srgbClr val="FFFFFF"/>
                </a:solidFill>
                <a:latin typeface="Calibri"/>
                <a:cs typeface="Calibri"/>
              </a:rPr>
              <a:t>Arti</a:t>
            </a:r>
            <a:r>
              <a:rPr lang="cs-CZ" sz="3300" spc="160" dirty="0" err="1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3300" spc="160" dirty="0" err="1">
                <a:solidFill>
                  <a:srgbClr val="FFFFFF"/>
                </a:solidFill>
                <a:latin typeface="Calibri"/>
                <a:cs typeface="Calibri"/>
              </a:rPr>
              <a:t>cial</a:t>
            </a:r>
            <a:r>
              <a:rPr sz="33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40" dirty="0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endParaRPr sz="3300" dirty="0">
              <a:latin typeface="Calibri"/>
              <a:cs typeface="Calibri"/>
            </a:endParaRPr>
          </a:p>
          <a:p>
            <a:pPr marL="1941195" marR="5080" indent="24765">
              <a:lnSpc>
                <a:spcPts val="3860"/>
              </a:lnSpc>
              <a:spcBef>
                <a:spcPts val="3520"/>
              </a:spcBef>
            </a:pPr>
            <a:r>
              <a:rPr sz="3300" spc="120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972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30"/>
              </a:spcBef>
            </a:pPr>
            <a:r>
              <a:rPr sz="9450" spc="405" dirty="0"/>
              <a:t>Machine</a:t>
            </a:r>
            <a:r>
              <a:rPr sz="9450" spc="-480" dirty="0"/>
              <a:t> </a:t>
            </a:r>
            <a:r>
              <a:rPr sz="9450" spc="525" dirty="0"/>
              <a:t>Learning</a:t>
            </a:r>
            <a:r>
              <a:rPr sz="9450" spc="-475" dirty="0"/>
              <a:t> </a:t>
            </a:r>
            <a:r>
              <a:rPr sz="9450" spc="455" dirty="0"/>
              <a:t>vs.</a:t>
            </a:r>
            <a:r>
              <a:rPr sz="9450" spc="-475" dirty="0"/>
              <a:t> </a:t>
            </a:r>
            <a:r>
              <a:rPr sz="9450" spc="850" dirty="0"/>
              <a:t>Deep</a:t>
            </a:r>
            <a:r>
              <a:rPr sz="9450" spc="-475" dirty="0"/>
              <a:t> </a:t>
            </a:r>
            <a:r>
              <a:rPr sz="9450" spc="495" dirty="0"/>
              <a:t>Learning</a:t>
            </a:r>
            <a:endParaRPr sz="9450"/>
          </a:p>
        </p:txBody>
      </p:sp>
      <p:sp>
        <p:nvSpPr>
          <p:cNvPr id="5" name="object 5"/>
          <p:cNvSpPr txBox="1"/>
          <p:nvPr/>
        </p:nvSpPr>
        <p:spPr>
          <a:xfrm>
            <a:off x="10728344" y="7331181"/>
            <a:ext cx="1690370" cy="10185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306070">
              <a:lnSpc>
                <a:spcPts val="3860"/>
              </a:lnSpc>
              <a:spcBef>
                <a:spcPts val="295"/>
              </a:spcBef>
            </a:pPr>
            <a:r>
              <a:rPr sz="3300" spc="280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0384" y="8827442"/>
            <a:ext cx="13654405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26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35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60" dirty="0">
                <a:solidFill>
                  <a:srgbClr val="FFFFFF"/>
                </a:solidFill>
                <a:latin typeface="Calibri"/>
                <a:cs typeface="Calibri"/>
              </a:rPr>
              <a:t>wise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Calibri"/>
                <a:cs typeface="Calibri"/>
              </a:rPr>
              <a:t>engineer…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Calibri"/>
                <a:cs typeface="Calibri"/>
              </a:rPr>
              <a:t>(actually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Calibri"/>
                <a:cs typeface="Calibri"/>
              </a:rPr>
              <a:t>rule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24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u="heavy" spc="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Google’s</a:t>
            </a:r>
            <a:r>
              <a:rPr sz="27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Machine</a:t>
            </a:r>
            <a:r>
              <a:rPr sz="27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Learning</a:t>
            </a:r>
            <a:r>
              <a:rPr sz="27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Handbook</a:t>
            </a:r>
            <a:r>
              <a:rPr sz="2700" spc="19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4427" y="3107224"/>
            <a:ext cx="17789525" cy="411099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0495280">
              <a:lnSpc>
                <a:spcPct val="100000"/>
              </a:lnSpc>
              <a:spcBef>
                <a:spcPts val="655"/>
              </a:spcBef>
            </a:pPr>
            <a:r>
              <a:rPr sz="7425" b="1" spc="-209" baseline="3367" dirty="0">
                <a:latin typeface="Arial"/>
                <a:cs typeface="Arial"/>
              </a:rPr>
              <a:t>(maybe</a:t>
            </a:r>
            <a:r>
              <a:rPr sz="7425" b="1" spc="-262" baseline="3367" dirty="0">
                <a:latin typeface="Arial"/>
                <a:cs typeface="Arial"/>
              </a:rPr>
              <a:t> </a:t>
            </a:r>
            <a:r>
              <a:rPr sz="7425" b="1" spc="-270" baseline="1683" dirty="0">
                <a:latin typeface="Arial"/>
                <a:cs typeface="Arial"/>
              </a:rPr>
              <a:t>not</a:t>
            </a:r>
            <a:r>
              <a:rPr sz="7425" b="1" spc="-247" baseline="1683" dirty="0">
                <a:latin typeface="Arial"/>
                <a:cs typeface="Arial"/>
              </a:rPr>
              <a:t> </a:t>
            </a:r>
            <a:r>
              <a:rPr sz="7425" b="1" spc="-277" baseline="1122" dirty="0">
                <a:latin typeface="Arial"/>
                <a:cs typeface="Arial"/>
              </a:rPr>
              <a:t>very</a:t>
            </a:r>
            <a:r>
              <a:rPr sz="7425" b="1" spc="-240" baseline="1122" dirty="0">
                <a:latin typeface="Arial"/>
                <a:cs typeface="Arial"/>
              </a:rPr>
              <a:t> </a:t>
            </a:r>
            <a:r>
              <a:rPr sz="4950" b="1" spc="-290" dirty="0">
                <a:latin typeface="Arial"/>
                <a:cs typeface="Arial"/>
              </a:rPr>
              <a:t>simple…)</a:t>
            </a:r>
            <a:endParaRPr sz="4950">
              <a:latin typeface="Arial"/>
              <a:cs typeface="Arial"/>
            </a:endParaRPr>
          </a:p>
          <a:p>
            <a:pPr marL="400050" marR="356870" indent="-387985">
              <a:lnSpc>
                <a:spcPts val="8240"/>
              </a:lnSpc>
              <a:spcBef>
                <a:spcPts val="1050"/>
              </a:spcBef>
            </a:pPr>
            <a:r>
              <a:rPr sz="7000" spc="195" dirty="0"/>
              <a:t>“If</a:t>
            </a:r>
            <a:r>
              <a:rPr sz="7000" spc="-370" dirty="0"/>
              <a:t> </a:t>
            </a:r>
            <a:r>
              <a:rPr sz="7000" spc="420" dirty="0"/>
              <a:t>you</a:t>
            </a:r>
            <a:r>
              <a:rPr sz="7000" spc="-365" dirty="0"/>
              <a:t> </a:t>
            </a:r>
            <a:r>
              <a:rPr sz="7000" spc="535" dirty="0"/>
              <a:t>can</a:t>
            </a:r>
            <a:r>
              <a:rPr sz="7000" spc="-365" dirty="0"/>
              <a:t> </a:t>
            </a:r>
            <a:r>
              <a:rPr sz="7000" spc="280" dirty="0"/>
              <a:t>build</a:t>
            </a:r>
            <a:r>
              <a:rPr sz="7000" spc="-365" dirty="0"/>
              <a:t> </a:t>
            </a:r>
            <a:r>
              <a:rPr sz="7000" spc="500" dirty="0"/>
              <a:t>a</a:t>
            </a:r>
            <a:r>
              <a:rPr sz="7000" spc="-370" dirty="0"/>
              <a:t> </a:t>
            </a:r>
            <a:r>
              <a:rPr sz="7000" spc="345" dirty="0">
                <a:solidFill>
                  <a:srgbClr val="00A2FF"/>
                </a:solidFill>
              </a:rPr>
              <a:t>simple</a:t>
            </a:r>
            <a:r>
              <a:rPr sz="7000" spc="-365" dirty="0">
                <a:solidFill>
                  <a:srgbClr val="00A2FF"/>
                </a:solidFill>
              </a:rPr>
              <a:t> </a:t>
            </a:r>
            <a:r>
              <a:rPr sz="7000" spc="210" dirty="0">
                <a:solidFill>
                  <a:srgbClr val="00A2FF"/>
                </a:solidFill>
              </a:rPr>
              <a:t>rule-</a:t>
            </a:r>
            <a:r>
              <a:rPr sz="7000" spc="540" dirty="0">
                <a:solidFill>
                  <a:srgbClr val="00A2FF"/>
                </a:solidFill>
              </a:rPr>
              <a:t>based</a:t>
            </a:r>
            <a:r>
              <a:rPr sz="7000" spc="-365" dirty="0">
                <a:solidFill>
                  <a:srgbClr val="00A2FF"/>
                </a:solidFill>
              </a:rPr>
              <a:t> </a:t>
            </a:r>
            <a:r>
              <a:rPr sz="7000" spc="455" dirty="0"/>
              <a:t>system </a:t>
            </a:r>
            <a:r>
              <a:rPr sz="7000" spc="405" dirty="0"/>
              <a:t>that</a:t>
            </a:r>
            <a:r>
              <a:rPr sz="7000" spc="-365" dirty="0"/>
              <a:t> </a:t>
            </a:r>
            <a:r>
              <a:rPr sz="7000" spc="375" dirty="0"/>
              <a:t>doesn’t</a:t>
            </a:r>
            <a:r>
              <a:rPr sz="7000" spc="-360" dirty="0"/>
              <a:t> </a:t>
            </a:r>
            <a:r>
              <a:rPr sz="7000" spc="254" dirty="0"/>
              <a:t>require</a:t>
            </a:r>
            <a:r>
              <a:rPr sz="7000" spc="-360" dirty="0"/>
              <a:t> </a:t>
            </a:r>
            <a:r>
              <a:rPr sz="7000" spc="395" dirty="0"/>
              <a:t>machine</a:t>
            </a:r>
            <a:r>
              <a:rPr sz="7000" spc="-360" dirty="0"/>
              <a:t> </a:t>
            </a:r>
            <a:r>
              <a:rPr sz="7000" spc="240" dirty="0"/>
              <a:t>learning,</a:t>
            </a:r>
            <a:r>
              <a:rPr sz="7000" spc="-360" dirty="0"/>
              <a:t> </a:t>
            </a:r>
            <a:r>
              <a:rPr sz="7000" spc="565" dirty="0"/>
              <a:t>do </a:t>
            </a:r>
            <a:r>
              <a:rPr sz="7000" spc="235" dirty="0"/>
              <a:t>th</a:t>
            </a:r>
            <a:r>
              <a:rPr sz="7000" spc="130" dirty="0"/>
              <a:t>a</a:t>
            </a:r>
            <a:r>
              <a:rPr sz="7000" spc="300" dirty="0"/>
              <a:t>t</a:t>
            </a:r>
            <a:r>
              <a:rPr sz="7000" spc="-505" dirty="0"/>
              <a:t>.</a:t>
            </a:r>
            <a:r>
              <a:rPr sz="7000" spc="360" dirty="0"/>
              <a:t>”</a:t>
            </a:r>
            <a:endParaRPr sz="7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6168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14"/>
              </a:spcBef>
            </a:pPr>
            <a:r>
              <a:rPr sz="8800" spc="620" dirty="0"/>
              <a:t>What</a:t>
            </a:r>
            <a:r>
              <a:rPr sz="8800" spc="-459" dirty="0"/>
              <a:t> </a:t>
            </a:r>
            <a:r>
              <a:rPr sz="8800" spc="685" dirty="0"/>
              <a:t>deep</a:t>
            </a:r>
            <a:r>
              <a:rPr sz="8800" spc="-455" dirty="0"/>
              <a:t> </a:t>
            </a:r>
            <a:r>
              <a:rPr sz="8800" spc="385" dirty="0"/>
              <a:t>learning</a:t>
            </a:r>
            <a:r>
              <a:rPr sz="8800" spc="-455" dirty="0"/>
              <a:t> </a:t>
            </a:r>
            <a:r>
              <a:rPr sz="8800" spc="315" dirty="0"/>
              <a:t>is</a:t>
            </a:r>
            <a:r>
              <a:rPr sz="8800" spc="-459" dirty="0"/>
              <a:t> </a:t>
            </a:r>
            <a:r>
              <a:rPr sz="8800" spc="830" dirty="0"/>
              <a:t>good</a:t>
            </a:r>
            <a:r>
              <a:rPr sz="8800" spc="-455" dirty="0"/>
              <a:t> </a:t>
            </a:r>
            <a:r>
              <a:rPr sz="8800" spc="375" dirty="0"/>
              <a:t>for</a:t>
            </a:r>
            <a:endParaRPr sz="8800"/>
          </a:p>
        </p:txBody>
      </p:sp>
      <p:sp>
        <p:nvSpPr>
          <p:cNvPr id="3" name="object 3"/>
          <p:cNvSpPr txBox="1"/>
          <p:nvPr/>
        </p:nvSpPr>
        <p:spPr>
          <a:xfrm>
            <a:off x="1023917" y="2866528"/>
            <a:ext cx="17600295" cy="61887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514984" marR="759460" indent="-502920">
              <a:lnSpc>
                <a:spcPts val="5860"/>
              </a:lnSpc>
              <a:spcBef>
                <a:spcPts val="355"/>
              </a:spcBef>
              <a:buClr>
                <a:srgbClr val="FFFFFF"/>
              </a:buClr>
              <a:buSzPct val="122222"/>
              <a:buFont typeface="Calibri"/>
              <a:buChar char="•"/>
              <a:tabLst>
                <a:tab pos="514984" algn="l"/>
              </a:tabLst>
            </a:pPr>
            <a:r>
              <a:rPr sz="4950" b="1" spc="330" dirty="0">
                <a:solidFill>
                  <a:srgbClr val="18E7CF"/>
                </a:solidFill>
                <a:latin typeface="Calibri"/>
                <a:cs typeface="Calibri"/>
              </a:rPr>
              <a:t>Problems</a:t>
            </a:r>
            <a:r>
              <a:rPr sz="4950" b="1" spc="-8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00" dirty="0">
                <a:solidFill>
                  <a:srgbClr val="18E7CF"/>
                </a:solidFill>
                <a:latin typeface="Calibri"/>
                <a:cs typeface="Calibri"/>
              </a:rPr>
              <a:t>with</a:t>
            </a:r>
            <a:r>
              <a:rPr sz="4950" b="1" spc="-8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55" dirty="0">
                <a:solidFill>
                  <a:srgbClr val="18E7CF"/>
                </a:solidFill>
                <a:latin typeface="Calibri"/>
                <a:cs typeface="Calibri"/>
              </a:rPr>
              <a:t>long</a:t>
            </a:r>
            <a:r>
              <a:rPr sz="49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260" dirty="0">
                <a:solidFill>
                  <a:srgbClr val="18E7CF"/>
                </a:solidFill>
                <a:latin typeface="Calibri"/>
                <a:cs typeface="Calibri"/>
              </a:rPr>
              <a:t>lists</a:t>
            </a:r>
            <a:r>
              <a:rPr sz="4950" b="1" spc="-8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85" dirty="0">
                <a:solidFill>
                  <a:srgbClr val="18E7CF"/>
                </a:solidFill>
                <a:latin typeface="Calibri"/>
                <a:cs typeface="Calibri"/>
              </a:rPr>
              <a:t>of</a:t>
            </a:r>
            <a:r>
              <a:rPr sz="49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290" dirty="0">
                <a:solidFill>
                  <a:srgbClr val="18E7CF"/>
                </a:solidFill>
                <a:latin typeface="Calibri"/>
                <a:cs typeface="Calibri"/>
              </a:rPr>
              <a:t>rules</a:t>
            </a:r>
            <a:r>
              <a:rPr sz="4950" spc="29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950" spc="30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9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85" dirty="0">
                <a:solidFill>
                  <a:srgbClr val="FFFFFF"/>
                </a:solidFill>
                <a:latin typeface="Calibri"/>
                <a:cs typeface="Calibri"/>
              </a:rPr>
              <a:t>traditional </a:t>
            </a:r>
            <a:r>
              <a:rPr sz="4950" spc="330" dirty="0">
                <a:solidFill>
                  <a:srgbClr val="FFFFFF"/>
                </a:solidFill>
                <a:latin typeface="Calibri"/>
                <a:cs typeface="Calibri"/>
              </a:rPr>
              <a:t>approach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FFFFFF"/>
                </a:solidFill>
                <a:latin typeface="Calibri"/>
                <a:cs typeface="Calibri"/>
              </a:rPr>
              <a:t>fails,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9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54" dirty="0">
                <a:solidFill>
                  <a:srgbClr val="FFFFFF"/>
                </a:solidFill>
                <a:latin typeface="Calibri"/>
                <a:cs typeface="Calibri"/>
              </a:rPr>
              <a:t>learning/deep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2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3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45" dirty="0">
                <a:solidFill>
                  <a:srgbClr val="FFFFFF"/>
                </a:solidFill>
                <a:latin typeface="Calibri"/>
                <a:cs typeface="Calibri"/>
              </a:rPr>
              <a:t>help.</a:t>
            </a:r>
            <a:endParaRPr sz="4950">
              <a:latin typeface="Calibri"/>
              <a:cs typeface="Calibri"/>
            </a:endParaRPr>
          </a:p>
          <a:p>
            <a:pPr marL="514984" marR="703580" indent="-502920">
              <a:lnSpc>
                <a:spcPts val="5860"/>
              </a:lnSpc>
              <a:spcBef>
                <a:spcPts val="3715"/>
              </a:spcBef>
              <a:buClr>
                <a:srgbClr val="FFFFFF"/>
              </a:buClr>
              <a:buSzPct val="122222"/>
              <a:buFont typeface="Calibri"/>
              <a:buChar char="•"/>
              <a:tabLst>
                <a:tab pos="514984" algn="l"/>
              </a:tabLst>
            </a:pPr>
            <a:r>
              <a:rPr sz="4950" b="1" spc="310" dirty="0">
                <a:solidFill>
                  <a:srgbClr val="18E7CF"/>
                </a:solidFill>
                <a:latin typeface="Calibri"/>
                <a:cs typeface="Calibri"/>
              </a:rPr>
              <a:t>Continually</a:t>
            </a:r>
            <a:r>
              <a:rPr sz="49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409" dirty="0">
                <a:solidFill>
                  <a:srgbClr val="18E7CF"/>
                </a:solidFill>
                <a:latin typeface="Calibri"/>
                <a:cs typeface="Calibri"/>
              </a:rPr>
              <a:t>changing</a:t>
            </a:r>
            <a:r>
              <a:rPr sz="4950" b="1" spc="-6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40" dirty="0">
                <a:solidFill>
                  <a:srgbClr val="18E7CF"/>
                </a:solidFill>
                <a:latin typeface="Calibri"/>
                <a:cs typeface="Calibri"/>
              </a:rPr>
              <a:t>environments</a:t>
            </a:r>
            <a:r>
              <a:rPr sz="4950" spc="34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9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2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9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4950" spc="355" dirty="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FFFFFF"/>
                </a:solidFill>
                <a:latin typeface="Calibri"/>
                <a:cs typeface="Calibri"/>
              </a:rPr>
              <a:t>(‘learn’)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2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25" dirty="0">
                <a:solidFill>
                  <a:srgbClr val="FFFFFF"/>
                </a:solidFill>
                <a:latin typeface="Calibri"/>
                <a:cs typeface="Calibri"/>
              </a:rPr>
              <a:t>scenarios.</a:t>
            </a:r>
            <a:endParaRPr sz="4950">
              <a:latin typeface="Calibri"/>
              <a:cs typeface="Calibri"/>
            </a:endParaRPr>
          </a:p>
          <a:p>
            <a:pPr marL="512445" marR="5080" indent="-500380" algn="just">
              <a:lnSpc>
                <a:spcPts val="5860"/>
              </a:lnSpc>
              <a:spcBef>
                <a:spcPts val="3635"/>
              </a:spcBef>
              <a:buClr>
                <a:srgbClr val="FFFFFF"/>
              </a:buClr>
              <a:buSzPct val="122222"/>
              <a:buFont typeface="Calibri"/>
              <a:buChar char="•"/>
              <a:tabLst>
                <a:tab pos="514984" algn="l"/>
              </a:tabLst>
            </a:pPr>
            <a:r>
              <a:rPr sz="4950" b="1" spc="370" dirty="0">
                <a:solidFill>
                  <a:srgbClr val="18E7CF"/>
                </a:solidFill>
                <a:latin typeface="Calibri"/>
                <a:cs typeface="Calibri"/>
              </a:rPr>
              <a:t>Discovering</a:t>
            </a:r>
            <a:r>
              <a:rPr sz="49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25" dirty="0">
                <a:solidFill>
                  <a:srgbClr val="18E7CF"/>
                </a:solidFill>
                <a:latin typeface="Calibri"/>
                <a:cs typeface="Calibri"/>
              </a:rPr>
              <a:t>insights</a:t>
            </a:r>
            <a:r>
              <a:rPr sz="4950" b="1" spc="-6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240" dirty="0">
                <a:solidFill>
                  <a:srgbClr val="18E7CF"/>
                </a:solidFill>
                <a:latin typeface="Calibri"/>
                <a:cs typeface="Calibri"/>
              </a:rPr>
              <a:t>within</a:t>
            </a:r>
            <a:r>
              <a:rPr sz="4950" b="1" spc="-6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25" dirty="0">
                <a:solidFill>
                  <a:srgbClr val="18E7CF"/>
                </a:solidFill>
                <a:latin typeface="Calibri"/>
                <a:cs typeface="Calibri"/>
              </a:rPr>
              <a:t>large</a:t>
            </a:r>
            <a:r>
              <a:rPr sz="4950" b="1" spc="-6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60" dirty="0">
                <a:solidFill>
                  <a:srgbClr val="18E7CF"/>
                </a:solidFill>
                <a:latin typeface="Calibri"/>
                <a:cs typeface="Calibri"/>
              </a:rPr>
              <a:t>collections</a:t>
            </a:r>
            <a:r>
              <a:rPr sz="4950" b="1" spc="-6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385" dirty="0">
                <a:solidFill>
                  <a:srgbClr val="18E7CF"/>
                </a:solidFill>
                <a:latin typeface="Calibri"/>
                <a:cs typeface="Calibri"/>
              </a:rPr>
              <a:t>of</a:t>
            </a:r>
            <a:r>
              <a:rPr sz="4950" b="1" spc="-6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950" b="1" spc="415" dirty="0">
                <a:solidFill>
                  <a:srgbClr val="18E7CF"/>
                </a:solidFill>
                <a:latin typeface="Calibri"/>
                <a:cs typeface="Calibri"/>
              </a:rPr>
              <a:t>data</a:t>
            </a:r>
            <a:r>
              <a:rPr sz="4950" spc="41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950" spc="300" dirty="0">
                <a:solidFill>
                  <a:srgbClr val="FFFFFF"/>
                </a:solidFill>
                <a:latin typeface="Calibri"/>
                <a:cs typeface="Calibri"/>
              </a:rPr>
              <a:t>can 	</a:t>
            </a:r>
            <a:r>
              <a:rPr sz="4950" spc="26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70" dirty="0">
                <a:solidFill>
                  <a:srgbClr val="FFFFFF"/>
                </a:solidFill>
                <a:latin typeface="Calibri"/>
                <a:cs typeface="Calibri"/>
              </a:rPr>
              <a:t>imagine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95" dirty="0">
                <a:solidFill>
                  <a:srgbClr val="FFFFFF"/>
                </a:solidFill>
                <a:latin typeface="Calibri"/>
                <a:cs typeface="Calibri"/>
              </a:rPr>
              <a:t>trying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25" dirty="0">
                <a:solidFill>
                  <a:srgbClr val="FFFFFF"/>
                </a:solidFill>
                <a:latin typeface="Calibri"/>
                <a:cs typeface="Calibri"/>
              </a:rPr>
              <a:t>hand-</a:t>
            </a:r>
            <a:r>
              <a:rPr sz="4950" spc="280" dirty="0">
                <a:solidFill>
                  <a:srgbClr val="FFFFFF"/>
                </a:solidFill>
                <a:latin typeface="Calibri"/>
                <a:cs typeface="Calibri"/>
              </a:rPr>
              <a:t>craft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90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8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-175" dirty="0">
                <a:solidFill>
                  <a:srgbClr val="FFFFFF"/>
                </a:solidFill>
                <a:latin typeface="Calibri"/>
                <a:cs typeface="Calibri"/>
              </a:rPr>
              <a:t>101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35" dirty="0">
                <a:solidFill>
                  <a:srgbClr val="FFFFFF"/>
                </a:solidFill>
                <a:latin typeface="Calibri"/>
                <a:cs typeface="Calibri"/>
              </a:rPr>
              <a:t>diSerent 	</a:t>
            </a:r>
            <a:r>
              <a:rPr sz="4950" spc="270" dirty="0">
                <a:solidFill>
                  <a:srgbClr val="FFFFFF"/>
                </a:solidFill>
                <a:latin typeface="Calibri"/>
                <a:cs typeface="Calibri"/>
              </a:rPr>
              <a:t>kinds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65" dirty="0">
                <a:solidFill>
                  <a:srgbClr val="FFFFFF"/>
                </a:solidFill>
                <a:latin typeface="Calibri"/>
                <a:cs typeface="Calibri"/>
              </a:rPr>
              <a:t>food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50" dirty="0">
                <a:solidFill>
                  <a:srgbClr val="FFFFFF"/>
                </a:solidFill>
                <a:latin typeface="Calibri"/>
                <a:cs typeface="Calibri"/>
              </a:rPr>
              <a:t>look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FFFFFF"/>
                </a:solidFill>
                <a:latin typeface="Calibri"/>
                <a:cs typeface="Calibri"/>
              </a:rPr>
              <a:t>like?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9087" y="544995"/>
            <a:ext cx="3141265" cy="15706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018" y="595523"/>
            <a:ext cx="15646400" cy="1224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50" dirty="0"/>
              <a:t>What</a:t>
            </a:r>
            <a:r>
              <a:rPr spc="-409" dirty="0"/>
              <a:t> </a:t>
            </a:r>
            <a:r>
              <a:rPr spc="610" dirty="0"/>
              <a:t>deep</a:t>
            </a:r>
            <a:r>
              <a:rPr spc="-405" dirty="0"/>
              <a:t> </a:t>
            </a:r>
            <a:r>
              <a:rPr spc="345" dirty="0"/>
              <a:t>learning</a:t>
            </a:r>
            <a:r>
              <a:rPr spc="-405" dirty="0"/>
              <a:t> </a:t>
            </a:r>
            <a:r>
              <a:rPr spc="285" dirty="0"/>
              <a:t>is</a:t>
            </a:r>
            <a:r>
              <a:rPr spc="-405" dirty="0"/>
              <a:t> </a:t>
            </a:r>
            <a:r>
              <a:rPr spc="459" dirty="0"/>
              <a:t>not</a:t>
            </a:r>
            <a:r>
              <a:rPr spc="-405" dirty="0"/>
              <a:t> </a:t>
            </a:r>
            <a:r>
              <a:rPr spc="740" dirty="0"/>
              <a:t>good</a:t>
            </a:r>
            <a:r>
              <a:rPr spc="-405" dirty="0"/>
              <a:t> </a:t>
            </a:r>
            <a:r>
              <a:rPr spc="335" dirty="0"/>
              <a:t>for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9087" y="544995"/>
            <a:ext cx="3141265" cy="15706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 rot="21180000">
            <a:off x="9611116" y="232064"/>
            <a:ext cx="3150100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05"/>
              </a:lnSpc>
            </a:pPr>
            <a:r>
              <a:rPr sz="4950" b="1" spc="95" dirty="0">
                <a:solidFill>
                  <a:srgbClr val="FFFFFF"/>
                </a:solidFill>
                <a:latin typeface="Arial"/>
                <a:cs typeface="Arial"/>
              </a:rPr>
              <a:t>(typically)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3917" y="2410270"/>
            <a:ext cx="17706975" cy="800163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85140" marR="5080" indent="-472440">
              <a:lnSpc>
                <a:spcPts val="5490"/>
              </a:lnSpc>
              <a:spcBef>
                <a:spcPts val="355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5140" algn="l"/>
              </a:tabLst>
            </a:pPr>
            <a:r>
              <a:rPr sz="4650" b="1" spc="375" dirty="0">
                <a:solidFill>
                  <a:srgbClr val="18E7CF"/>
                </a:solidFill>
                <a:latin typeface="Calibri"/>
                <a:cs typeface="Calibri"/>
              </a:rPr>
              <a:t>When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15" dirty="0">
                <a:solidFill>
                  <a:srgbClr val="18E7CF"/>
                </a:solidFill>
                <a:latin typeface="Calibri"/>
                <a:cs typeface="Calibri"/>
              </a:rPr>
              <a:t>you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70" dirty="0">
                <a:solidFill>
                  <a:srgbClr val="18E7CF"/>
                </a:solidFill>
                <a:latin typeface="Calibri"/>
                <a:cs typeface="Calibri"/>
              </a:rPr>
              <a:t>need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65" dirty="0">
                <a:solidFill>
                  <a:srgbClr val="18E7CF"/>
                </a:solidFill>
                <a:latin typeface="Calibri"/>
                <a:cs typeface="Calibri"/>
              </a:rPr>
              <a:t>explainability</a:t>
            </a:r>
            <a:r>
              <a:rPr sz="4650" spc="26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75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35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4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65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4650" spc="2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0" dirty="0">
                <a:solidFill>
                  <a:srgbClr val="FFFFFF"/>
                </a:solidFill>
                <a:latin typeface="Calibri"/>
                <a:cs typeface="Calibri"/>
              </a:rPr>
              <a:t>typically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0" dirty="0">
                <a:solidFill>
                  <a:srgbClr val="FFFFFF"/>
                </a:solidFill>
                <a:latin typeface="Calibri"/>
                <a:cs typeface="Calibri"/>
              </a:rPr>
              <a:t>uninterpretable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4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04" dirty="0">
                <a:solidFill>
                  <a:srgbClr val="FFFFFF"/>
                </a:solidFill>
                <a:latin typeface="Calibri"/>
                <a:cs typeface="Calibri"/>
              </a:rPr>
              <a:t>human.</a:t>
            </a:r>
            <a:endParaRPr sz="4650">
              <a:latin typeface="Calibri"/>
              <a:cs typeface="Calibri"/>
            </a:endParaRPr>
          </a:p>
          <a:p>
            <a:pPr marL="485140" marR="205740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5140" algn="l"/>
              </a:tabLst>
            </a:pPr>
            <a:r>
              <a:rPr sz="4650" b="1" spc="375" dirty="0">
                <a:solidFill>
                  <a:srgbClr val="18E7CF"/>
                </a:solidFill>
                <a:latin typeface="Calibri"/>
                <a:cs typeface="Calibri"/>
              </a:rPr>
              <a:t>When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40" dirty="0">
                <a:solidFill>
                  <a:srgbClr val="18E7CF"/>
                </a:solidFill>
                <a:latin typeface="Calibri"/>
                <a:cs typeface="Calibri"/>
              </a:rPr>
              <a:t>the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50" dirty="0">
                <a:solidFill>
                  <a:srgbClr val="18E7CF"/>
                </a:solidFill>
                <a:latin typeface="Calibri"/>
                <a:cs typeface="Calibri"/>
              </a:rPr>
              <a:t>traditional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75" dirty="0">
                <a:solidFill>
                  <a:srgbClr val="18E7CF"/>
                </a:solidFill>
                <a:latin typeface="Calibri"/>
                <a:cs typeface="Calibri"/>
              </a:rPr>
              <a:t>approach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20" dirty="0">
                <a:solidFill>
                  <a:srgbClr val="18E7CF"/>
                </a:solidFill>
                <a:latin typeface="Calibri"/>
                <a:cs typeface="Calibri"/>
              </a:rPr>
              <a:t>is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95" dirty="0">
                <a:solidFill>
                  <a:srgbClr val="18E7CF"/>
                </a:solidFill>
                <a:latin typeface="Calibri"/>
                <a:cs typeface="Calibri"/>
              </a:rPr>
              <a:t>a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60" dirty="0">
                <a:solidFill>
                  <a:srgbClr val="18E7CF"/>
                </a:solidFill>
                <a:latin typeface="Calibri"/>
                <a:cs typeface="Calibri"/>
              </a:rPr>
              <a:t>better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10" dirty="0">
                <a:solidFill>
                  <a:srgbClr val="18E7CF"/>
                </a:solidFill>
                <a:latin typeface="Calibri"/>
                <a:cs typeface="Calibri"/>
              </a:rPr>
              <a:t>option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spc="42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3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2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4650" spc="300" dirty="0">
                <a:solidFill>
                  <a:srgbClr val="FFFFFF"/>
                </a:solidFill>
                <a:latin typeface="Calibri"/>
                <a:cs typeface="Calibri"/>
              </a:rPr>
              <a:t>accomplish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4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04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46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65" dirty="0">
                <a:solidFill>
                  <a:srgbClr val="FFFFFF"/>
                </a:solidFill>
                <a:latin typeface="Calibri"/>
                <a:cs typeface="Calibri"/>
              </a:rPr>
              <a:t>rule-</a:t>
            </a:r>
            <a:r>
              <a:rPr sz="4650" spc="37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70" dirty="0">
                <a:solidFill>
                  <a:srgbClr val="FFFFFF"/>
                </a:solidFill>
                <a:latin typeface="Calibri"/>
                <a:cs typeface="Calibri"/>
              </a:rPr>
              <a:t>system.</a:t>
            </a:r>
            <a:endParaRPr sz="4650">
              <a:latin typeface="Calibri"/>
              <a:cs typeface="Calibri"/>
            </a:endParaRPr>
          </a:p>
          <a:p>
            <a:pPr marL="485140" marR="894715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5140" algn="l"/>
              </a:tabLst>
            </a:pPr>
            <a:r>
              <a:rPr sz="4650" b="1" spc="375" dirty="0">
                <a:solidFill>
                  <a:srgbClr val="18E7CF"/>
                </a:solidFill>
                <a:latin typeface="Calibri"/>
                <a:cs typeface="Calibri"/>
              </a:rPr>
              <a:t>When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80" dirty="0">
                <a:solidFill>
                  <a:srgbClr val="18E7CF"/>
                </a:solidFill>
                <a:latin typeface="Calibri"/>
                <a:cs typeface="Calibri"/>
              </a:rPr>
              <a:t>errors</a:t>
            </a:r>
            <a:r>
              <a:rPr sz="4650" b="1" spc="-6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54" dirty="0">
                <a:solidFill>
                  <a:srgbClr val="18E7CF"/>
                </a:solidFill>
                <a:latin typeface="Calibri"/>
                <a:cs typeface="Calibri"/>
              </a:rPr>
              <a:t>are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65" dirty="0">
                <a:solidFill>
                  <a:srgbClr val="18E7CF"/>
                </a:solidFill>
                <a:latin typeface="Calibri"/>
                <a:cs typeface="Calibri"/>
              </a:rPr>
              <a:t>unacceptable</a:t>
            </a:r>
            <a:r>
              <a:rPr sz="4650" b="1" spc="-6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spc="42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5" dirty="0">
                <a:solidFill>
                  <a:srgbClr val="FFFFFF"/>
                </a:solidFill>
                <a:latin typeface="Calibri"/>
                <a:cs typeface="Calibri"/>
              </a:rPr>
              <a:t>since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65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4650" spc="2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80" dirty="0">
                <a:solidFill>
                  <a:srgbClr val="FFFFFF"/>
                </a:solidFill>
                <a:latin typeface="Calibri"/>
                <a:cs typeface="Calibri"/>
              </a:rPr>
              <a:t>aren’t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9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0" dirty="0">
                <a:solidFill>
                  <a:srgbClr val="FFFFFF"/>
                </a:solidFill>
                <a:latin typeface="Calibri"/>
                <a:cs typeface="Calibri"/>
              </a:rPr>
              <a:t>predictable.</a:t>
            </a:r>
            <a:endParaRPr sz="4650">
              <a:latin typeface="Calibri"/>
              <a:cs typeface="Calibri"/>
            </a:endParaRPr>
          </a:p>
          <a:p>
            <a:pPr marL="485140" marR="904240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5140" algn="l"/>
              </a:tabLst>
            </a:pPr>
            <a:r>
              <a:rPr sz="4650" b="1" spc="375" dirty="0">
                <a:solidFill>
                  <a:srgbClr val="18E7CF"/>
                </a:solidFill>
                <a:latin typeface="Calibri"/>
                <a:cs typeface="Calibri"/>
              </a:rPr>
              <a:t>When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15" dirty="0">
                <a:solidFill>
                  <a:srgbClr val="18E7CF"/>
                </a:solidFill>
                <a:latin typeface="Calibri"/>
                <a:cs typeface="Calibri"/>
              </a:rPr>
              <a:t>you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00" dirty="0">
                <a:solidFill>
                  <a:srgbClr val="18E7CF"/>
                </a:solidFill>
                <a:latin typeface="Calibri"/>
                <a:cs typeface="Calibri"/>
              </a:rPr>
              <a:t>don’t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280" dirty="0">
                <a:solidFill>
                  <a:srgbClr val="18E7CF"/>
                </a:solidFill>
                <a:latin typeface="Calibri"/>
                <a:cs typeface="Calibri"/>
              </a:rPr>
              <a:t>have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400" dirty="0">
                <a:solidFill>
                  <a:srgbClr val="18E7CF"/>
                </a:solidFill>
                <a:latin typeface="Calibri"/>
                <a:cs typeface="Calibri"/>
              </a:rPr>
              <a:t>much</a:t>
            </a:r>
            <a:r>
              <a:rPr sz="4650" b="1" spc="-7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b="1" spc="345" dirty="0">
                <a:solidFill>
                  <a:srgbClr val="18E7CF"/>
                </a:solidFill>
                <a:latin typeface="Calibri"/>
                <a:cs typeface="Calibri"/>
              </a:rPr>
              <a:t>data</a:t>
            </a:r>
            <a:r>
              <a:rPr sz="4650" b="1" spc="-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4650" spc="42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8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6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00" dirty="0">
                <a:solidFill>
                  <a:srgbClr val="FFFFFF"/>
                </a:solidFill>
                <a:latin typeface="Calibri"/>
                <a:cs typeface="Calibri"/>
              </a:rPr>
              <a:t>models </a:t>
            </a:r>
            <a:r>
              <a:rPr sz="4650" spc="165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85" dirty="0">
                <a:solidFill>
                  <a:srgbClr val="FFFFFF"/>
                </a:solidFill>
                <a:latin typeface="Calibri"/>
                <a:cs typeface="Calibri"/>
              </a:rPr>
              <a:t>require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50" dirty="0">
                <a:solidFill>
                  <a:srgbClr val="FFFFFF"/>
                </a:solidFill>
                <a:latin typeface="Calibri"/>
                <a:cs typeface="Calibri"/>
              </a:rPr>
              <a:t>fairly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30" dirty="0">
                <a:solidFill>
                  <a:srgbClr val="FFFFFF"/>
                </a:solidFill>
                <a:latin typeface="Calibri"/>
                <a:cs typeface="Calibri"/>
              </a:rPr>
              <a:t>produce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great </a:t>
            </a:r>
            <a:r>
              <a:rPr sz="4650" spc="160" dirty="0">
                <a:solidFill>
                  <a:srgbClr val="FFFFFF"/>
                </a:solidFill>
                <a:latin typeface="Calibri"/>
                <a:cs typeface="Calibri"/>
              </a:rPr>
              <a:t>results.</a:t>
            </a:r>
            <a:endParaRPr sz="4650">
              <a:latin typeface="Calibri"/>
              <a:cs typeface="Calibri"/>
            </a:endParaRPr>
          </a:p>
          <a:p>
            <a:pPr marL="245745">
              <a:lnSpc>
                <a:spcPts val="2660"/>
              </a:lnSpc>
            </a:pP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(though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we’ll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7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95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70" dirty="0">
                <a:solidFill>
                  <a:srgbClr val="FFFFFF"/>
                </a:solidFill>
                <a:latin typeface="Arial"/>
                <a:cs typeface="Arial"/>
              </a:rPr>
              <a:t>huge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amounts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data)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563624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45" dirty="0"/>
              <a:t>“What</a:t>
            </a:r>
            <a:r>
              <a:rPr sz="9450" spc="-484" dirty="0"/>
              <a:t> </a:t>
            </a:r>
            <a:r>
              <a:rPr sz="9450" spc="450" dirty="0"/>
              <a:t>are</a:t>
            </a:r>
            <a:r>
              <a:rPr sz="9450" spc="-484" dirty="0"/>
              <a:t> </a:t>
            </a:r>
            <a:r>
              <a:rPr sz="9450" spc="335" dirty="0"/>
              <a:t>neural</a:t>
            </a:r>
            <a:r>
              <a:rPr sz="9450" spc="-480" dirty="0"/>
              <a:t> </a:t>
            </a:r>
            <a:r>
              <a:rPr sz="9450" spc="490" dirty="0"/>
              <a:t>networks?”</a:t>
            </a:r>
            <a:endParaRPr sz="94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1503" y="346504"/>
            <a:ext cx="91255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355" dirty="0"/>
              <a:t>Neural</a:t>
            </a:r>
            <a:r>
              <a:rPr sz="9450" spc="-495" dirty="0"/>
              <a:t> </a:t>
            </a:r>
            <a:r>
              <a:rPr sz="9450" spc="580" dirty="0"/>
              <a:t>Networks</a:t>
            </a:r>
            <a:endParaRPr sz="9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34358" y="1468336"/>
            <a:ext cx="3428365" cy="9191625"/>
            <a:chOff x="434358" y="1468336"/>
            <a:chExt cx="3428365" cy="91916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269" y="1468336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4409" y="2415072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125" y="2938329"/>
              <a:ext cx="1364257" cy="13642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358" y="7231769"/>
              <a:ext cx="3428074" cy="3428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58" y="4722311"/>
              <a:ext cx="3428074" cy="28225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1384" y="5102497"/>
            <a:ext cx="305562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[[116,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78,</a:t>
            </a:r>
            <a:r>
              <a:rPr sz="285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15],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[117,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43,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96],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[125,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87,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23],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10" dirty="0">
                <a:solidFill>
                  <a:srgbClr val="FFFFFF"/>
                </a:solidFill>
                <a:latin typeface="Courier New"/>
                <a:cs typeface="Courier New"/>
              </a:rPr>
              <a:t>[[0.983,</a:t>
            </a:r>
            <a:r>
              <a:rPr sz="2850" spc="-3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0.004,</a:t>
            </a:r>
            <a:r>
              <a:rPr sz="2850" spc="-2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0.013],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1904" y="5605099"/>
            <a:ext cx="446659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[0.110,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0.889,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0.001],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1904" y="6044876"/>
            <a:ext cx="4466590" cy="9683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[0.023,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0.027,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0.985],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35" dirty="0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120" dirty="0">
                <a:solidFill>
                  <a:srgbClr val="FFFFFF"/>
                </a:solidFill>
                <a:latin typeface="Calibri"/>
                <a:cs typeface="Calibri"/>
              </a:rPr>
              <a:t>Numerical </a:t>
            </a:r>
            <a:r>
              <a:rPr sz="3300" b="1" spc="195" dirty="0">
                <a:solidFill>
                  <a:srgbClr val="FFFFFF"/>
                </a:solidFill>
                <a:latin typeface="Calibri"/>
                <a:cs typeface="Calibri"/>
              </a:rPr>
              <a:t>encoding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180" dirty="0">
                <a:solidFill>
                  <a:srgbClr val="FFFFFF"/>
                </a:solidFill>
                <a:latin typeface="Calibri"/>
                <a:cs typeface="Calibri"/>
              </a:rPr>
              <a:t>Learns </a:t>
            </a:r>
            <a:r>
              <a:rPr sz="3100" b="1" spc="140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3100">
              <a:latin typeface="Calibri"/>
              <a:cs typeface="Calibri"/>
            </a:endParaRPr>
          </a:p>
          <a:p>
            <a:pPr algn="ctr">
              <a:lnSpc>
                <a:spcPts val="3210"/>
              </a:lnSpc>
            </a:pPr>
            <a:r>
              <a:rPr sz="3100" b="1" spc="145" dirty="0">
                <a:solidFill>
                  <a:srgbClr val="FFFFFF"/>
                </a:solidFill>
                <a:latin typeface="Calibri"/>
                <a:cs typeface="Calibri"/>
              </a:rPr>
              <a:t>(patterns/features/weights)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140" dirty="0">
                <a:solidFill>
                  <a:srgbClr val="FFFFFF"/>
                </a:solidFill>
                <a:latin typeface="Calibri"/>
                <a:cs typeface="Calibri"/>
              </a:rPr>
              <a:t>Representation </a:t>
            </a:r>
            <a:r>
              <a:rPr sz="3300" b="1" spc="180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204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 rot="21060000">
            <a:off x="16636926" y="1659551"/>
            <a:ext cx="20091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sz="2450" b="1" spc="65" dirty="0">
                <a:solidFill>
                  <a:srgbClr val="FFFFFF"/>
                </a:solidFill>
                <a:latin typeface="Arial"/>
                <a:cs typeface="Arial"/>
              </a:rPr>
              <a:t>(a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1133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sz="3675" b="1" spc="-17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453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endParaRPr sz="3675" baseline="4535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21060000">
            <a:off x="16442614" y="2014429"/>
            <a:ext cx="252282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9" baseline="5668" dirty="0">
                <a:solidFill>
                  <a:srgbClr val="FFFFFF"/>
                </a:solidFill>
                <a:latin typeface="Arial"/>
                <a:cs typeface="Arial"/>
              </a:rPr>
              <a:t>these)</a:t>
            </a:r>
            <a:endParaRPr sz="3675" baseline="5668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387575" y="2382041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Ramen, 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Spaghetti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311191" y="5686500"/>
            <a:ext cx="23749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6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5" dirty="0">
                <a:solidFill>
                  <a:srgbClr val="FFFFFF"/>
                </a:solidFill>
                <a:latin typeface="Calibri"/>
                <a:cs typeface="Calibri"/>
              </a:rPr>
              <a:t>diaster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011629" y="7966892"/>
            <a:ext cx="2597785" cy="124396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 algn="ctr">
              <a:lnSpc>
                <a:spcPts val="3030"/>
              </a:lnSpc>
              <a:spcBef>
                <a:spcPts val="610"/>
              </a:spcBef>
            </a:pPr>
            <a:r>
              <a:rPr sz="2900" spc="120" dirty="0">
                <a:solidFill>
                  <a:srgbClr val="FFFFFF"/>
                </a:solidFill>
                <a:latin typeface="Calibri"/>
                <a:cs typeface="Calibri"/>
              </a:rPr>
              <a:t>“Hey</a:t>
            </a:r>
            <a:r>
              <a:rPr sz="2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Siri,</a:t>
            </a:r>
            <a:r>
              <a:rPr sz="2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Calibri"/>
                <a:cs typeface="Calibri"/>
              </a:rPr>
              <a:t>what’s </a:t>
            </a:r>
            <a:r>
              <a:rPr sz="2900" spc="15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Calibri"/>
                <a:cs typeface="Calibri"/>
              </a:rPr>
              <a:t>weather </a:t>
            </a:r>
            <a:r>
              <a:rPr sz="2900" spc="114" dirty="0">
                <a:solidFill>
                  <a:srgbClr val="FFFFFF"/>
                </a:solidFill>
                <a:latin typeface="Calibri"/>
                <a:cs typeface="Calibri"/>
              </a:rPr>
              <a:t>today?”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39313" y="3792578"/>
            <a:ext cx="1199515" cy="5147310"/>
            <a:chOff x="3539313" y="3792578"/>
            <a:chExt cx="1199515" cy="5147310"/>
          </a:xfrm>
        </p:grpSpPr>
        <p:sp>
          <p:nvSpPr>
            <p:cNvPr id="25" name="object 25"/>
            <p:cNvSpPr/>
            <p:nvPr/>
          </p:nvSpPr>
          <p:spPr>
            <a:xfrm>
              <a:off x="3549783" y="380304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32111" y="4885377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44062" y="7306194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6"/>
                  </a:moveTo>
                  <a:lnTo>
                    <a:pt x="950887" y="9021"/>
                  </a:lnTo>
                  <a:lnTo>
                    <a:pt x="95620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51646" y="722861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1" y="0"/>
                  </a:moveTo>
                  <a:lnTo>
                    <a:pt x="0" y="61090"/>
                  </a:lnTo>
                  <a:lnTo>
                    <a:pt x="86604" y="112119"/>
                  </a:lnTo>
                  <a:lnTo>
                    <a:pt x="9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52533" y="592407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32" name="object 32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6638435" y="3513022"/>
            <a:ext cx="1012190" cy="1727835"/>
            <a:chOff x="16638435" y="3513022"/>
            <a:chExt cx="1012190" cy="1727835"/>
          </a:xfrm>
        </p:grpSpPr>
        <p:sp>
          <p:nvSpPr>
            <p:cNvPr id="35" name="object 35"/>
            <p:cNvSpPr/>
            <p:nvPr/>
          </p:nvSpPr>
          <p:spPr>
            <a:xfrm>
              <a:off x="16648906" y="3590807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9"/>
                  </a:moveTo>
                  <a:lnTo>
                    <a:pt x="950852" y="9044"/>
                  </a:lnTo>
                  <a:lnTo>
                    <a:pt x="95612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556334" y="3513022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070" y="0"/>
                  </a:moveTo>
                  <a:lnTo>
                    <a:pt x="0" y="61507"/>
                  </a:lnTo>
                  <a:lnTo>
                    <a:pt x="86835" y="112152"/>
                  </a:lnTo>
                  <a:lnTo>
                    <a:pt x="9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6544103" y="6701635"/>
            <a:ext cx="1199515" cy="1199515"/>
            <a:chOff x="16544103" y="6701635"/>
            <a:chExt cx="1199515" cy="1199515"/>
          </a:xfrm>
        </p:grpSpPr>
        <p:sp>
          <p:nvSpPr>
            <p:cNvPr id="38" name="object 38"/>
            <p:cNvSpPr/>
            <p:nvPr/>
          </p:nvSpPr>
          <p:spPr>
            <a:xfrm>
              <a:off x="16554574" y="671210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636907" y="7794434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 rot="21120000">
            <a:off x="9040256" y="7960960"/>
            <a:ext cx="301616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270" dirty="0">
                <a:solidFill>
                  <a:srgbClr val="FFFFFF"/>
                </a:solidFill>
                <a:latin typeface="Arial"/>
                <a:cs typeface="Arial"/>
              </a:rPr>
              <a:t>(choose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113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2267" dirty="0">
                <a:solidFill>
                  <a:srgbClr val="FFFFFF"/>
                </a:solidFill>
                <a:latin typeface="Arial"/>
                <a:cs typeface="Arial"/>
              </a:rPr>
              <a:t>appropriate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 rot="21120000">
            <a:off x="8940812" y="8315755"/>
            <a:ext cx="331945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72" baseline="1133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3675" b="1" spc="-104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12" baseline="226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75" b="1" spc="-104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" baseline="340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3675" baseline="3401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 rot="21120000">
            <a:off x="10034773" y="8666251"/>
            <a:ext cx="12357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problem)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 rot="60000">
            <a:off x="4242805" y="3219015"/>
            <a:ext cx="297195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3675" b="1" spc="-262" baseline="2267" dirty="0">
                <a:solidFill>
                  <a:srgbClr val="FFFFFF"/>
                </a:solidFill>
                <a:latin typeface="Arial"/>
                <a:cs typeface="Arial"/>
              </a:rPr>
              <a:t>(before</a:t>
            </a:r>
            <a:r>
              <a:rPr sz="3675" b="1" spc="-75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75" b="1" spc="-7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1133" dirty="0">
                <a:solidFill>
                  <a:srgbClr val="FFFFFF"/>
                </a:solidFill>
                <a:latin typeface="Arial"/>
                <a:cs typeface="Arial"/>
              </a:rPr>
              <a:t>gets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 rot="60000">
            <a:off x="4163328" y="3577235"/>
            <a:ext cx="311406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75" b="1" spc="-17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20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4" baseline="1133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3675" b="1" spc="-18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network,</a:t>
            </a:r>
            <a:endParaRPr sz="24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 rot="60000">
            <a:off x="4325782" y="3934727"/>
            <a:ext cx="277250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20"/>
              </a:lnSpc>
            </a:pPr>
            <a:r>
              <a:rPr sz="3675" b="1" spc="142" baseline="2267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30" baseline="1133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1133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7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turned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 rot="60000">
            <a:off x="4693348" y="4291597"/>
            <a:ext cx="202040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3675" b="1" spc="-30" baseline="1133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3675" b="1" spc="-18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numbers)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549593" y="5919772"/>
            <a:ext cx="4594860" cy="100965"/>
            <a:chOff x="7549593" y="5919772"/>
            <a:chExt cx="4594860" cy="100965"/>
          </a:xfrm>
        </p:grpSpPr>
        <p:sp>
          <p:nvSpPr>
            <p:cNvPr id="48" name="object 48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276676" y="2999413"/>
            <a:ext cx="3049905" cy="11188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ts val="2820"/>
              </a:lnSpc>
              <a:spcBef>
                <a:spcPts val="315"/>
              </a:spcBef>
            </a:pPr>
            <a:r>
              <a:rPr sz="2450" b="1" spc="-18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6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25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called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25" dirty="0">
                <a:solidFill>
                  <a:srgbClr val="FFFFFF"/>
                </a:solidFill>
                <a:latin typeface="Arial"/>
                <a:cs typeface="Arial"/>
              </a:rPr>
              <a:t>“hidden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unit” </a:t>
            </a:r>
            <a:r>
              <a:rPr sz="2450" b="1" spc="-229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“neuron”.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941</Words>
  <Application>Microsoft Office PowerPoint</Application>
  <PresentationFormat>Vlastní</PresentationFormat>
  <Paragraphs>154</Paragraphs>
  <Slides>23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7" baseType="lpstr">
      <vt:lpstr>Arial</vt:lpstr>
      <vt:lpstr>Calibri</vt:lpstr>
      <vt:lpstr>Courier New</vt:lpstr>
      <vt:lpstr>Office Theme</vt:lpstr>
      <vt:lpstr>Deep Learning with</vt:lpstr>
      <vt:lpstr>“What is deep learning?”</vt:lpstr>
      <vt:lpstr>Prezentace aplikace PowerPoint</vt:lpstr>
      <vt:lpstr>Machine Learning vs. Deep Learning</vt:lpstr>
      <vt:lpstr>(maybe not very simple…) “If you can build a simple rule-based system that doesn’t require machine learning, do that.”</vt:lpstr>
      <vt:lpstr>What deep learning is good for</vt:lpstr>
      <vt:lpstr>What deep learning is not good for</vt:lpstr>
      <vt:lpstr>“What are neural networks?”</vt:lpstr>
      <vt:lpstr>Neural Networks</vt:lpstr>
      <vt:lpstr>Anatomy of Neural Networks Overall architecture</vt:lpstr>
      <vt:lpstr>Types of Learning</vt:lpstr>
      <vt:lpstr>Deep Learning Use Cases</vt:lpstr>
      <vt:lpstr>Prezentace aplikace PowerPoint</vt:lpstr>
      <vt:lpstr>What is PyTorch?</vt:lpstr>
      <vt:lpstr>Why PyTorch?</vt:lpstr>
      <vt:lpstr>Why PyTorch?</vt:lpstr>
      <vt:lpstr>What is a GPU/TPU?</vt:lpstr>
      <vt:lpstr>“What is a tensor?”</vt:lpstr>
      <vt:lpstr>Neural Networks</vt:lpstr>
      <vt:lpstr>Prezentace aplikace PowerPoint</vt:lpstr>
      <vt:lpstr>“What are we going to cover?”</vt:lpstr>
      <vt:lpstr>Prezentace aplikace PowerPoint</vt:lpstr>
      <vt:lpstr>Let’s code!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00_pytorch_and_deep_learning_fundamentals</dc:title>
  <cp:lastModifiedBy>Marek Kozel</cp:lastModifiedBy>
  <cp:revision>1</cp:revision>
  <dcterms:created xsi:type="dcterms:W3CDTF">2023-10-01T16:05:15Z</dcterms:created>
  <dcterms:modified xsi:type="dcterms:W3CDTF">2023-10-01T16:50:07Z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2022-03-09T00:00:00Z</vt:filetime>
  </property>
  <property fmtid="{D5CDD505-2E9C-101B-9397-08002B2CF9AE}" pid="3" name="Creator">
    <vt:lpwstr>Keynote</vt:lpwstr>
  </property>
  <property fmtid="{D5CDD505-2E9C-101B-9397-08002B2CF9AE}" pid="4" name="LastSaved">
    <vt:filetime>2023-10-01T00:00:00Z</vt:filetime>
  </property>
  <property fmtid="{D5CDD505-2E9C-101B-9397-08002B2CF9AE}" pid="5" name="Producer">
    <vt:lpwstr>macOS Version 12.1 (Build 21C52) Quartz PDFContext</vt:lpwstr>
  </property>
</Properties>
</file>